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55"/>
  </p:notesMasterIdLst>
  <p:sldIdLst>
    <p:sldId id="258" r:id="rId3"/>
    <p:sldId id="340" r:id="rId4"/>
    <p:sldId id="325" r:id="rId5"/>
    <p:sldId id="342" r:id="rId6"/>
    <p:sldId id="343" r:id="rId7"/>
    <p:sldId id="345" r:id="rId8"/>
    <p:sldId id="348" r:id="rId9"/>
    <p:sldId id="346" r:id="rId10"/>
    <p:sldId id="347" r:id="rId11"/>
    <p:sldId id="264" r:id="rId12"/>
    <p:sldId id="265" r:id="rId13"/>
    <p:sldId id="344" r:id="rId14"/>
    <p:sldId id="269" r:id="rId15"/>
    <p:sldId id="266" r:id="rId16"/>
    <p:sldId id="267" r:id="rId17"/>
    <p:sldId id="268" r:id="rId18"/>
    <p:sldId id="271" r:id="rId19"/>
    <p:sldId id="270" r:id="rId20"/>
    <p:sldId id="317" r:id="rId21"/>
    <p:sldId id="274" r:id="rId22"/>
    <p:sldId id="302" r:id="rId23"/>
    <p:sldId id="276" r:id="rId24"/>
    <p:sldId id="301" r:id="rId25"/>
    <p:sldId id="278" r:id="rId26"/>
    <p:sldId id="272" r:id="rId27"/>
    <p:sldId id="273" r:id="rId28"/>
    <p:sldId id="275" r:id="rId29"/>
    <p:sldId id="277" r:id="rId30"/>
    <p:sldId id="279" r:id="rId31"/>
    <p:sldId id="280" r:id="rId32"/>
    <p:sldId id="319" r:id="rId33"/>
    <p:sldId id="350" r:id="rId34"/>
    <p:sldId id="351" r:id="rId35"/>
    <p:sldId id="352" r:id="rId36"/>
    <p:sldId id="306" r:id="rId37"/>
    <p:sldId id="308" r:id="rId38"/>
    <p:sldId id="309" r:id="rId39"/>
    <p:sldId id="310" r:id="rId40"/>
    <p:sldId id="321" r:id="rId41"/>
    <p:sldId id="322" r:id="rId42"/>
    <p:sldId id="320" r:id="rId43"/>
    <p:sldId id="282" r:id="rId44"/>
    <p:sldId id="311" r:id="rId45"/>
    <p:sldId id="349" r:id="rId46"/>
    <p:sldId id="314" r:id="rId47"/>
    <p:sldId id="313" r:id="rId48"/>
    <p:sldId id="312" r:id="rId49"/>
    <p:sldId id="318" r:id="rId50"/>
    <p:sldId id="303" r:id="rId51"/>
    <p:sldId id="316" r:id="rId52"/>
    <p:sldId id="333" r:id="rId53"/>
    <p:sldId id="337"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99FF"/>
    <a:srgbClr val="97E781"/>
    <a:srgbClr val="003300"/>
    <a:srgbClr val="800000"/>
    <a:srgbClr val="FFFF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29" autoAdjust="0"/>
    <p:restoredTop sz="99834" autoAdjust="0"/>
  </p:normalViewPr>
  <p:slideViewPr>
    <p:cSldViewPr>
      <p:cViewPr varScale="1">
        <p:scale>
          <a:sx n="66" d="100"/>
          <a:sy n="66" d="100"/>
        </p:scale>
        <p:origin x="115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5F1D203-AD14-4681-ACD0-7B2E5222EFB3}" type="slidenum">
              <a:rPr lang="en-US" altLang="en-US"/>
              <a:pPr>
                <a:defRPr/>
              </a:pPr>
              <a:t>‹#›</a:t>
            </a:fld>
            <a:endParaRPr lang="en-US" altLang="en-US"/>
          </a:p>
        </p:txBody>
      </p:sp>
    </p:spTree>
    <p:extLst>
      <p:ext uri="{BB962C8B-B14F-4D97-AF65-F5344CB8AC3E}">
        <p14:creationId xmlns:p14="http://schemas.microsoft.com/office/powerpoint/2010/main" val="3795702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D8CDAE-F669-4240-9632-5A40D4EF7FF7}" type="slidenum">
              <a:rPr lang="en-US" altLang="en-US"/>
              <a:pPr/>
              <a:t>15</a:t>
            </a:fld>
            <a:endParaRPr lang="en-US" altLang="en-US"/>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9591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sp>
        <p:nvSpPr>
          <p:cNvPr id="5186"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vi-VN" altLang="en-US" noProof="0" smtClean="0"/>
              <a:t>Click to edit Master title style</a:t>
            </a:r>
          </a:p>
        </p:txBody>
      </p:sp>
      <p:sp>
        <p:nvSpPr>
          <p:cNvPr id="51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vi-VN" alt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smtClean="0"/>
            </a:lvl1pPr>
          </a:lstStyle>
          <a:p>
            <a:pPr>
              <a:defRPr/>
            </a:pPr>
            <a:endParaRPr lang="vi-VN" alt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vi-VN" alt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smtClean="0"/>
            </a:lvl1pPr>
          </a:lstStyle>
          <a:p>
            <a:pPr>
              <a:defRPr/>
            </a:pPr>
            <a:fld id="{3EB0B013-35DF-428D-B95C-BADC086E4B8F}" type="slidenum">
              <a:rPr lang="vi-VN" altLang="en-US"/>
              <a:pPr>
                <a:defRPr/>
              </a:pPr>
              <a:t>‹#›</a:t>
            </a:fld>
            <a:endParaRPr lang="vi-VN" altLang="en-US"/>
          </a:p>
        </p:txBody>
      </p:sp>
    </p:spTree>
    <p:extLst>
      <p:ext uri="{BB962C8B-B14F-4D97-AF65-F5344CB8AC3E}">
        <p14:creationId xmlns:p14="http://schemas.microsoft.com/office/powerpoint/2010/main" val="4066064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71"/>
          <p:cNvSpPr>
            <a:spLocks noGrp="1" noChangeArrowheads="1"/>
          </p:cNvSpPr>
          <p:nvPr>
            <p:ph type="sldNum" sz="quarter" idx="12"/>
          </p:nvPr>
        </p:nvSpPr>
        <p:spPr>
          <a:ln/>
        </p:spPr>
        <p:txBody>
          <a:bodyPr/>
          <a:lstStyle>
            <a:lvl1pPr>
              <a:defRPr/>
            </a:lvl1pPr>
          </a:lstStyle>
          <a:p>
            <a:pPr>
              <a:defRPr/>
            </a:pPr>
            <a:fld id="{EE653AD9-D5A0-486E-86CE-CAD95E8A13B4}" type="slidenum">
              <a:rPr lang="vi-VN" altLang="en-US"/>
              <a:pPr>
                <a:defRPr/>
              </a:pPr>
              <a:t>‹#›</a:t>
            </a:fld>
            <a:endParaRPr lang="vi-VN" altLang="en-US"/>
          </a:p>
        </p:txBody>
      </p:sp>
    </p:spTree>
    <p:extLst>
      <p:ext uri="{BB962C8B-B14F-4D97-AF65-F5344CB8AC3E}">
        <p14:creationId xmlns:p14="http://schemas.microsoft.com/office/powerpoint/2010/main" val="176592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71"/>
          <p:cNvSpPr>
            <a:spLocks noGrp="1" noChangeArrowheads="1"/>
          </p:cNvSpPr>
          <p:nvPr>
            <p:ph type="sldNum" sz="quarter" idx="12"/>
          </p:nvPr>
        </p:nvSpPr>
        <p:spPr>
          <a:ln/>
        </p:spPr>
        <p:txBody>
          <a:bodyPr/>
          <a:lstStyle>
            <a:lvl1pPr>
              <a:defRPr/>
            </a:lvl1pPr>
          </a:lstStyle>
          <a:p>
            <a:pPr>
              <a:defRPr/>
            </a:pPr>
            <a:fld id="{6A0AB04E-0CF2-4FB1-9161-524CD03BB335}" type="slidenum">
              <a:rPr lang="vi-VN" altLang="en-US"/>
              <a:pPr>
                <a:defRPr/>
              </a:pPr>
              <a:t>‹#›</a:t>
            </a:fld>
            <a:endParaRPr lang="vi-VN" altLang="en-US"/>
          </a:p>
        </p:txBody>
      </p:sp>
    </p:spTree>
    <p:extLst>
      <p:ext uri="{BB962C8B-B14F-4D97-AF65-F5344CB8AC3E}">
        <p14:creationId xmlns:p14="http://schemas.microsoft.com/office/powerpoint/2010/main" val="119258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vi-VN" alt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vi-VN" altLang="en-US"/>
          </a:p>
        </p:txBody>
      </p:sp>
      <p:sp>
        <p:nvSpPr>
          <p:cNvPr id="8" name="Rectangle 71"/>
          <p:cNvSpPr>
            <a:spLocks noGrp="1" noChangeArrowheads="1"/>
          </p:cNvSpPr>
          <p:nvPr>
            <p:ph type="sldNum" sz="quarter" idx="12"/>
          </p:nvPr>
        </p:nvSpPr>
        <p:spPr>
          <a:ln/>
        </p:spPr>
        <p:txBody>
          <a:bodyPr/>
          <a:lstStyle>
            <a:lvl1pPr>
              <a:defRPr/>
            </a:lvl1pPr>
          </a:lstStyle>
          <a:p>
            <a:pPr>
              <a:defRPr/>
            </a:pPr>
            <a:fld id="{05EC6E42-BD42-4138-B4DE-9409E134CA48}" type="slidenum">
              <a:rPr lang="vi-VN" altLang="en-US"/>
              <a:pPr>
                <a:defRPr/>
              </a:pPr>
              <a:t>‹#›</a:t>
            </a:fld>
            <a:endParaRPr lang="vi-VN" altLang="en-US"/>
          </a:p>
        </p:txBody>
      </p:sp>
    </p:spTree>
    <p:extLst>
      <p:ext uri="{BB962C8B-B14F-4D97-AF65-F5344CB8AC3E}">
        <p14:creationId xmlns:p14="http://schemas.microsoft.com/office/powerpoint/2010/main" val="1967825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8AF7E44-8F7E-4D16-82CD-DBEC27B9D4CC}" type="slidenum">
              <a:rPr lang="en-US" altLang="en-US"/>
              <a:pPr>
                <a:defRPr/>
              </a:pPr>
              <a:t>‹#›</a:t>
            </a:fld>
            <a:endParaRPr lang="en-US" altLang="en-US"/>
          </a:p>
        </p:txBody>
      </p:sp>
    </p:spTree>
    <p:extLst>
      <p:ext uri="{BB962C8B-B14F-4D97-AF65-F5344CB8AC3E}">
        <p14:creationId xmlns:p14="http://schemas.microsoft.com/office/powerpoint/2010/main" val="421163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D0ABDD-5296-44F8-B8E5-05DEF6CA80ED}" type="slidenum">
              <a:rPr lang="en-US" altLang="en-US"/>
              <a:pPr>
                <a:defRPr/>
              </a:pPr>
              <a:t>‹#›</a:t>
            </a:fld>
            <a:endParaRPr lang="en-US" altLang="en-US"/>
          </a:p>
        </p:txBody>
      </p:sp>
    </p:spTree>
    <p:extLst>
      <p:ext uri="{BB962C8B-B14F-4D97-AF65-F5344CB8AC3E}">
        <p14:creationId xmlns:p14="http://schemas.microsoft.com/office/powerpoint/2010/main" val="3196054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13F12D5-5160-4686-A775-200F70517626}" type="slidenum">
              <a:rPr lang="en-US" altLang="en-US"/>
              <a:pPr>
                <a:defRPr/>
              </a:pPr>
              <a:t>‹#›</a:t>
            </a:fld>
            <a:endParaRPr lang="en-US" altLang="en-US"/>
          </a:p>
        </p:txBody>
      </p:sp>
    </p:spTree>
    <p:extLst>
      <p:ext uri="{BB962C8B-B14F-4D97-AF65-F5344CB8AC3E}">
        <p14:creationId xmlns:p14="http://schemas.microsoft.com/office/powerpoint/2010/main" val="2845890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216D3F5-CA41-418D-A4C3-44D83BB25E33}" type="slidenum">
              <a:rPr lang="en-US" altLang="en-US"/>
              <a:pPr>
                <a:defRPr/>
              </a:pPr>
              <a:t>‹#›</a:t>
            </a:fld>
            <a:endParaRPr lang="en-US" altLang="en-US"/>
          </a:p>
        </p:txBody>
      </p:sp>
    </p:spTree>
    <p:extLst>
      <p:ext uri="{BB962C8B-B14F-4D97-AF65-F5344CB8AC3E}">
        <p14:creationId xmlns:p14="http://schemas.microsoft.com/office/powerpoint/2010/main" val="416184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049EF69-07B6-4303-8938-53582CD6E615}" type="slidenum">
              <a:rPr lang="en-US" altLang="en-US"/>
              <a:pPr>
                <a:defRPr/>
              </a:pPr>
              <a:t>‹#›</a:t>
            </a:fld>
            <a:endParaRPr lang="en-US" altLang="en-US"/>
          </a:p>
        </p:txBody>
      </p:sp>
    </p:spTree>
    <p:extLst>
      <p:ext uri="{BB962C8B-B14F-4D97-AF65-F5344CB8AC3E}">
        <p14:creationId xmlns:p14="http://schemas.microsoft.com/office/powerpoint/2010/main" val="2766884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F45E6AD-3AAF-4B5B-A044-F9BCEDDDE08E}" type="slidenum">
              <a:rPr lang="en-US" altLang="en-US"/>
              <a:pPr>
                <a:defRPr/>
              </a:pPr>
              <a:t>‹#›</a:t>
            </a:fld>
            <a:endParaRPr lang="en-US" altLang="en-US"/>
          </a:p>
        </p:txBody>
      </p:sp>
    </p:spTree>
    <p:extLst>
      <p:ext uri="{BB962C8B-B14F-4D97-AF65-F5344CB8AC3E}">
        <p14:creationId xmlns:p14="http://schemas.microsoft.com/office/powerpoint/2010/main" val="102764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C7F743E-0119-45D5-B1CF-8BFFF8AAF306}" type="slidenum">
              <a:rPr lang="en-US" altLang="en-US"/>
              <a:pPr>
                <a:defRPr/>
              </a:pPr>
              <a:t>‹#›</a:t>
            </a:fld>
            <a:endParaRPr lang="en-US" altLang="en-US"/>
          </a:p>
        </p:txBody>
      </p:sp>
    </p:spTree>
    <p:extLst>
      <p:ext uri="{BB962C8B-B14F-4D97-AF65-F5344CB8AC3E}">
        <p14:creationId xmlns:p14="http://schemas.microsoft.com/office/powerpoint/2010/main" val="268142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71"/>
          <p:cNvSpPr>
            <a:spLocks noGrp="1" noChangeArrowheads="1"/>
          </p:cNvSpPr>
          <p:nvPr>
            <p:ph type="sldNum" sz="quarter" idx="12"/>
          </p:nvPr>
        </p:nvSpPr>
        <p:spPr>
          <a:ln/>
        </p:spPr>
        <p:txBody>
          <a:bodyPr/>
          <a:lstStyle>
            <a:lvl1pPr>
              <a:defRPr/>
            </a:lvl1pPr>
          </a:lstStyle>
          <a:p>
            <a:pPr>
              <a:defRPr/>
            </a:pPr>
            <a:fld id="{CA3E0EB9-23AD-4C7B-9196-D3BBBFFAE0B2}" type="slidenum">
              <a:rPr lang="vi-VN" altLang="en-US"/>
              <a:pPr>
                <a:defRPr/>
              </a:pPr>
              <a:t>‹#›</a:t>
            </a:fld>
            <a:endParaRPr lang="vi-VN" altLang="en-US"/>
          </a:p>
        </p:txBody>
      </p:sp>
    </p:spTree>
    <p:extLst>
      <p:ext uri="{BB962C8B-B14F-4D97-AF65-F5344CB8AC3E}">
        <p14:creationId xmlns:p14="http://schemas.microsoft.com/office/powerpoint/2010/main" val="652095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9C4B54C-7630-4AF9-AAC1-F6E93A1CDA7E}" type="slidenum">
              <a:rPr lang="en-US" altLang="en-US"/>
              <a:pPr>
                <a:defRPr/>
              </a:pPr>
              <a:t>‹#›</a:t>
            </a:fld>
            <a:endParaRPr lang="en-US" altLang="en-US"/>
          </a:p>
        </p:txBody>
      </p:sp>
    </p:spTree>
    <p:extLst>
      <p:ext uri="{BB962C8B-B14F-4D97-AF65-F5344CB8AC3E}">
        <p14:creationId xmlns:p14="http://schemas.microsoft.com/office/powerpoint/2010/main" val="808701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A046D46-F89E-4737-BDB7-6D6DBB4B3D71}" type="slidenum">
              <a:rPr lang="en-US" altLang="en-US"/>
              <a:pPr>
                <a:defRPr/>
              </a:pPr>
              <a:t>‹#›</a:t>
            </a:fld>
            <a:endParaRPr lang="en-US" altLang="en-US"/>
          </a:p>
        </p:txBody>
      </p:sp>
    </p:spTree>
    <p:extLst>
      <p:ext uri="{BB962C8B-B14F-4D97-AF65-F5344CB8AC3E}">
        <p14:creationId xmlns:p14="http://schemas.microsoft.com/office/powerpoint/2010/main" val="2203581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0020C6-8F15-4EDC-97C6-A9773C3C9A0A}" type="slidenum">
              <a:rPr lang="en-US" altLang="en-US"/>
              <a:pPr>
                <a:defRPr/>
              </a:pPr>
              <a:t>‹#›</a:t>
            </a:fld>
            <a:endParaRPr lang="en-US" altLang="en-US"/>
          </a:p>
        </p:txBody>
      </p:sp>
    </p:spTree>
    <p:extLst>
      <p:ext uri="{BB962C8B-B14F-4D97-AF65-F5344CB8AC3E}">
        <p14:creationId xmlns:p14="http://schemas.microsoft.com/office/powerpoint/2010/main" val="169620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61ADB98-2FBF-4DC6-902F-95DD6917D7C0}" type="slidenum">
              <a:rPr lang="en-US" altLang="en-US"/>
              <a:pPr>
                <a:defRPr/>
              </a:pPr>
              <a:t>‹#›</a:t>
            </a:fld>
            <a:endParaRPr lang="en-US" altLang="en-US"/>
          </a:p>
        </p:txBody>
      </p:sp>
    </p:spTree>
    <p:extLst>
      <p:ext uri="{BB962C8B-B14F-4D97-AF65-F5344CB8AC3E}">
        <p14:creationId xmlns:p14="http://schemas.microsoft.com/office/powerpoint/2010/main" val="130848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71"/>
          <p:cNvSpPr>
            <a:spLocks noGrp="1" noChangeArrowheads="1"/>
          </p:cNvSpPr>
          <p:nvPr>
            <p:ph type="sldNum" sz="quarter" idx="12"/>
          </p:nvPr>
        </p:nvSpPr>
        <p:spPr>
          <a:ln/>
        </p:spPr>
        <p:txBody>
          <a:bodyPr/>
          <a:lstStyle>
            <a:lvl1pPr>
              <a:defRPr/>
            </a:lvl1pPr>
          </a:lstStyle>
          <a:p>
            <a:pPr>
              <a:defRPr/>
            </a:pPr>
            <a:fld id="{825FC2CE-8D72-4BCD-8242-6DE8D36BC85B}" type="slidenum">
              <a:rPr lang="vi-VN" altLang="en-US"/>
              <a:pPr>
                <a:defRPr/>
              </a:pPr>
              <a:t>‹#›</a:t>
            </a:fld>
            <a:endParaRPr lang="vi-VN" altLang="en-US"/>
          </a:p>
        </p:txBody>
      </p:sp>
    </p:spTree>
    <p:extLst>
      <p:ext uri="{BB962C8B-B14F-4D97-AF65-F5344CB8AC3E}">
        <p14:creationId xmlns:p14="http://schemas.microsoft.com/office/powerpoint/2010/main" val="350607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vi-VN"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vi-VN" altLang="en-US"/>
          </a:p>
        </p:txBody>
      </p:sp>
      <p:sp>
        <p:nvSpPr>
          <p:cNvPr id="7" name="Rectangle 71"/>
          <p:cNvSpPr>
            <a:spLocks noGrp="1" noChangeArrowheads="1"/>
          </p:cNvSpPr>
          <p:nvPr>
            <p:ph type="sldNum" sz="quarter" idx="12"/>
          </p:nvPr>
        </p:nvSpPr>
        <p:spPr>
          <a:ln/>
        </p:spPr>
        <p:txBody>
          <a:bodyPr/>
          <a:lstStyle>
            <a:lvl1pPr>
              <a:defRPr/>
            </a:lvl1pPr>
          </a:lstStyle>
          <a:p>
            <a:pPr>
              <a:defRPr/>
            </a:pPr>
            <a:fld id="{8198FA73-2C48-41E6-AB89-D2CE4F38F3AA}" type="slidenum">
              <a:rPr lang="vi-VN" altLang="en-US"/>
              <a:pPr>
                <a:defRPr/>
              </a:pPr>
              <a:t>‹#›</a:t>
            </a:fld>
            <a:endParaRPr lang="vi-VN" altLang="en-US"/>
          </a:p>
        </p:txBody>
      </p:sp>
    </p:spTree>
    <p:extLst>
      <p:ext uri="{BB962C8B-B14F-4D97-AF65-F5344CB8AC3E}">
        <p14:creationId xmlns:p14="http://schemas.microsoft.com/office/powerpoint/2010/main" val="196545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vi-VN" alt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vi-VN" altLang="en-US"/>
          </a:p>
        </p:txBody>
      </p:sp>
      <p:sp>
        <p:nvSpPr>
          <p:cNvPr id="9" name="Rectangle 71"/>
          <p:cNvSpPr>
            <a:spLocks noGrp="1" noChangeArrowheads="1"/>
          </p:cNvSpPr>
          <p:nvPr>
            <p:ph type="sldNum" sz="quarter" idx="12"/>
          </p:nvPr>
        </p:nvSpPr>
        <p:spPr>
          <a:ln/>
        </p:spPr>
        <p:txBody>
          <a:bodyPr/>
          <a:lstStyle>
            <a:lvl1pPr>
              <a:defRPr/>
            </a:lvl1pPr>
          </a:lstStyle>
          <a:p>
            <a:pPr>
              <a:defRPr/>
            </a:pPr>
            <a:fld id="{D080F2A1-CEFC-4E5E-B7FE-FDDF02213138}" type="slidenum">
              <a:rPr lang="vi-VN" altLang="en-US"/>
              <a:pPr>
                <a:defRPr/>
              </a:pPr>
              <a:t>‹#›</a:t>
            </a:fld>
            <a:endParaRPr lang="vi-VN" altLang="en-US"/>
          </a:p>
        </p:txBody>
      </p:sp>
    </p:spTree>
    <p:extLst>
      <p:ext uri="{BB962C8B-B14F-4D97-AF65-F5344CB8AC3E}">
        <p14:creationId xmlns:p14="http://schemas.microsoft.com/office/powerpoint/2010/main" val="74814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vi-VN" alt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vi-VN" altLang="en-US"/>
          </a:p>
        </p:txBody>
      </p:sp>
      <p:sp>
        <p:nvSpPr>
          <p:cNvPr id="5" name="Rectangle 71"/>
          <p:cNvSpPr>
            <a:spLocks noGrp="1" noChangeArrowheads="1"/>
          </p:cNvSpPr>
          <p:nvPr>
            <p:ph type="sldNum" sz="quarter" idx="12"/>
          </p:nvPr>
        </p:nvSpPr>
        <p:spPr>
          <a:ln/>
        </p:spPr>
        <p:txBody>
          <a:bodyPr/>
          <a:lstStyle>
            <a:lvl1pPr>
              <a:defRPr/>
            </a:lvl1pPr>
          </a:lstStyle>
          <a:p>
            <a:pPr>
              <a:defRPr/>
            </a:pPr>
            <a:fld id="{8474B915-4DEC-4825-BF95-3E57F1CE77DD}" type="slidenum">
              <a:rPr lang="vi-VN" altLang="en-US"/>
              <a:pPr>
                <a:defRPr/>
              </a:pPr>
              <a:t>‹#›</a:t>
            </a:fld>
            <a:endParaRPr lang="vi-VN" altLang="en-US"/>
          </a:p>
        </p:txBody>
      </p:sp>
    </p:spTree>
    <p:extLst>
      <p:ext uri="{BB962C8B-B14F-4D97-AF65-F5344CB8AC3E}">
        <p14:creationId xmlns:p14="http://schemas.microsoft.com/office/powerpoint/2010/main" val="243213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vi-VN" alt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vi-VN" altLang="en-US"/>
          </a:p>
        </p:txBody>
      </p:sp>
      <p:sp>
        <p:nvSpPr>
          <p:cNvPr id="4" name="Rectangle 71"/>
          <p:cNvSpPr>
            <a:spLocks noGrp="1" noChangeArrowheads="1"/>
          </p:cNvSpPr>
          <p:nvPr>
            <p:ph type="sldNum" sz="quarter" idx="12"/>
          </p:nvPr>
        </p:nvSpPr>
        <p:spPr>
          <a:ln/>
        </p:spPr>
        <p:txBody>
          <a:bodyPr/>
          <a:lstStyle>
            <a:lvl1pPr>
              <a:defRPr/>
            </a:lvl1pPr>
          </a:lstStyle>
          <a:p>
            <a:pPr>
              <a:defRPr/>
            </a:pPr>
            <a:fld id="{80D722B9-F080-4052-BF32-684CDDE51586}" type="slidenum">
              <a:rPr lang="vi-VN" altLang="en-US"/>
              <a:pPr>
                <a:defRPr/>
              </a:pPr>
              <a:t>‹#›</a:t>
            </a:fld>
            <a:endParaRPr lang="vi-VN" altLang="en-US"/>
          </a:p>
        </p:txBody>
      </p:sp>
    </p:spTree>
    <p:extLst>
      <p:ext uri="{BB962C8B-B14F-4D97-AF65-F5344CB8AC3E}">
        <p14:creationId xmlns:p14="http://schemas.microsoft.com/office/powerpoint/2010/main" val="183663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vi-VN"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vi-VN" altLang="en-US"/>
          </a:p>
        </p:txBody>
      </p:sp>
      <p:sp>
        <p:nvSpPr>
          <p:cNvPr id="7" name="Rectangle 71"/>
          <p:cNvSpPr>
            <a:spLocks noGrp="1" noChangeArrowheads="1"/>
          </p:cNvSpPr>
          <p:nvPr>
            <p:ph type="sldNum" sz="quarter" idx="12"/>
          </p:nvPr>
        </p:nvSpPr>
        <p:spPr>
          <a:ln/>
        </p:spPr>
        <p:txBody>
          <a:bodyPr/>
          <a:lstStyle>
            <a:lvl1pPr>
              <a:defRPr/>
            </a:lvl1pPr>
          </a:lstStyle>
          <a:p>
            <a:pPr>
              <a:defRPr/>
            </a:pPr>
            <a:fld id="{0DD8DF2A-FCFD-408F-9E9C-EB78AA17A1C9}" type="slidenum">
              <a:rPr lang="vi-VN" altLang="en-US"/>
              <a:pPr>
                <a:defRPr/>
              </a:pPr>
              <a:t>‹#›</a:t>
            </a:fld>
            <a:endParaRPr lang="vi-VN" altLang="en-US"/>
          </a:p>
        </p:txBody>
      </p:sp>
    </p:spTree>
    <p:extLst>
      <p:ext uri="{BB962C8B-B14F-4D97-AF65-F5344CB8AC3E}">
        <p14:creationId xmlns:p14="http://schemas.microsoft.com/office/powerpoint/2010/main" val="153489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vi-VN"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vi-VN" altLang="en-US"/>
          </a:p>
        </p:txBody>
      </p:sp>
      <p:sp>
        <p:nvSpPr>
          <p:cNvPr id="7" name="Rectangle 71"/>
          <p:cNvSpPr>
            <a:spLocks noGrp="1" noChangeArrowheads="1"/>
          </p:cNvSpPr>
          <p:nvPr>
            <p:ph type="sldNum" sz="quarter" idx="12"/>
          </p:nvPr>
        </p:nvSpPr>
        <p:spPr>
          <a:ln/>
        </p:spPr>
        <p:txBody>
          <a:bodyPr/>
          <a:lstStyle>
            <a:lvl1pPr>
              <a:defRPr/>
            </a:lvl1pPr>
          </a:lstStyle>
          <a:p>
            <a:pPr>
              <a:defRPr/>
            </a:pPr>
            <a:fld id="{4DD576F0-AACE-446E-A0CF-BDDD4BDE8A96}" type="slidenum">
              <a:rPr lang="vi-VN" altLang="en-US"/>
              <a:pPr>
                <a:defRPr/>
              </a:pPr>
              <a:t>‹#›</a:t>
            </a:fld>
            <a:endParaRPr lang="vi-VN" altLang="en-US"/>
          </a:p>
        </p:txBody>
      </p:sp>
    </p:spTree>
    <p:extLst>
      <p:ext uri="{BB962C8B-B14F-4D97-AF65-F5344CB8AC3E}">
        <p14:creationId xmlns:p14="http://schemas.microsoft.com/office/powerpoint/2010/main" val="186331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07"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8"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9"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10"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11"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grpSp>
          <p:nvGrpSpPr>
            <p:cNvPr id="1035" name="Group 17"/>
            <p:cNvGrpSpPr>
              <a:grpSpLocks/>
            </p:cNvGrpSpPr>
            <p:nvPr userDrawn="1"/>
          </p:nvGrpSpPr>
          <p:grpSpPr bwMode="auto">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22"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23"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24"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25"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8"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29"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30"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34"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35"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36"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37"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38"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39"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1"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42"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43"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sp>
        <p:nvSpPr>
          <p:cNvPr id="4163"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vi-VN" altLang="en-US" smtClean="0"/>
              <a:t>Click to edit Master title style</a:t>
            </a:r>
          </a:p>
        </p:txBody>
      </p:sp>
      <p:sp>
        <p:nvSpPr>
          <p:cNvPr id="4164"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4165"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FFFFFF"/>
                  </a:outerShdw>
                </a:effectLst>
              </a:defRPr>
            </a:lvl1pPr>
          </a:lstStyle>
          <a:p>
            <a:pPr>
              <a:defRPr/>
            </a:pPr>
            <a:endParaRPr lang="vi-VN" altLang="en-US"/>
          </a:p>
        </p:txBody>
      </p:sp>
      <p:sp>
        <p:nvSpPr>
          <p:cNvPr id="4166"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FFFFFF"/>
                  </a:outerShdw>
                </a:effectLst>
              </a:defRPr>
            </a:lvl1pPr>
          </a:lstStyle>
          <a:p>
            <a:pPr>
              <a:defRPr/>
            </a:pPr>
            <a:endParaRPr lang="vi-VN" altLang="en-US"/>
          </a:p>
        </p:txBody>
      </p:sp>
      <p:sp>
        <p:nvSpPr>
          <p:cNvPr id="4167"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FFFFFF"/>
                  </a:outerShdw>
                </a:effectLst>
              </a:defRPr>
            </a:lvl1pPr>
          </a:lstStyle>
          <a:p>
            <a:pPr>
              <a:defRPr/>
            </a:pPr>
            <a:fld id="{216E5011-3105-42F8-A531-4F70458907EB}"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3697"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lr>
          <a:schemeClr val="accent2"/>
        </a:buClr>
        <a:buChar char="•"/>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lr>
          <a:schemeClr val="hlink"/>
        </a:buClr>
        <a:buChar char="•"/>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88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788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788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9054B3D-3290-49F4-AE06-F2B4AA7E40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2.jpeg"/><Relationship Id="rId7" Type="http://schemas.openxmlformats.org/officeDocument/2006/relationships/image" Target="../media/image25.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4.gif"/><Relationship Id="rId5" Type="http://schemas.openxmlformats.org/officeDocument/2006/relationships/slide" Target="slide4.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slide" Target="slide6.xml"/><Relationship Id="rId4" Type="http://schemas.openxmlformats.org/officeDocument/2006/relationships/image" Target="../media/image53.wmf"/></Relationships>
</file>

<file path=ppt/slides/_rels/slide3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slide" Target="slide12.xml"/></Relationships>
</file>

<file path=ppt/slides/_rels/slide5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15.xml"/><Relationship Id="rId7" Type="http://schemas.openxmlformats.org/officeDocument/2006/relationships/slide" Target="slide29.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slide" Target="slide25.xml"/><Relationship Id="rId5" Type="http://schemas.openxmlformats.org/officeDocument/2006/relationships/slide" Target="slide17.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3733800" y="1931988"/>
            <a:ext cx="17526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t>BÀI 3</a:t>
            </a:r>
          </a:p>
        </p:txBody>
      </p:sp>
      <p:sp>
        <p:nvSpPr>
          <p:cNvPr id="22532" name="WordArt 4"/>
          <p:cNvSpPr>
            <a:spLocks noChangeArrowheads="1" noChangeShapeType="1" noTextEdit="1"/>
          </p:cNvSpPr>
          <p:nvPr/>
        </p:nvSpPr>
        <p:spPr bwMode="auto">
          <a:xfrm>
            <a:off x="3124200" y="533400"/>
            <a:ext cx="2466975" cy="800100"/>
          </a:xfrm>
          <a:prstGeom prst="rect">
            <a:avLst/>
          </a:prstGeom>
        </p:spPr>
        <p:txBody>
          <a:bodyPr wrap="none" fromWordArt="1">
            <a:prstTxWarp prst="textPlain">
              <a:avLst>
                <a:gd name="adj" fmla="val 50000"/>
              </a:avLst>
            </a:prstTxWarp>
          </a:bodyPr>
          <a:lstStyle/>
          <a:p>
            <a:pPr algn="ctr"/>
            <a:r>
              <a:rPr lang="vi-VN" sz="2800" kern="10">
                <a:ln w="9525">
                  <a:solidFill>
                    <a:srgbClr val="003300"/>
                  </a:solidFill>
                  <a:round/>
                  <a:headEnd/>
                  <a:tailEnd/>
                </a:ln>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Chương II</a:t>
            </a:r>
          </a:p>
          <a:p>
            <a:pPr algn="ctr"/>
            <a:r>
              <a:rPr lang="vi-VN" sz="2800" kern="10">
                <a:ln w="9525">
                  <a:solidFill>
                    <a:srgbClr val="003300"/>
                  </a:solidFill>
                  <a:round/>
                  <a:headEnd/>
                  <a:tailEnd/>
                </a:ln>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XÃ HỘI CỔ ĐẠI</a:t>
            </a:r>
            <a:endParaRPr lang="en-US" sz="2800" kern="10">
              <a:ln w="9525">
                <a:solidFill>
                  <a:srgbClr val="003300"/>
                </a:solidFill>
                <a:round/>
                <a:headEnd/>
                <a:tailEnd/>
              </a:ln>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endParaRPr>
          </a:p>
        </p:txBody>
      </p:sp>
      <p:sp>
        <p:nvSpPr>
          <p:cNvPr id="22533" name="WordArt 5"/>
          <p:cNvSpPr>
            <a:spLocks noChangeArrowheads="1" noChangeShapeType="1" noTextEdit="1"/>
          </p:cNvSpPr>
          <p:nvPr/>
        </p:nvSpPr>
        <p:spPr bwMode="auto">
          <a:xfrm>
            <a:off x="342900" y="3117850"/>
            <a:ext cx="8534400" cy="533400"/>
          </a:xfrm>
          <a:prstGeom prst="rect">
            <a:avLst/>
          </a:prstGeom>
        </p:spPr>
        <p:txBody>
          <a:bodyPr wrap="none" fromWordArt="1">
            <a:prstTxWarp prst="textPlain">
              <a:avLst>
                <a:gd name="adj" fmla="val 50000"/>
              </a:avLst>
            </a:prstTxWarp>
          </a:bodyPr>
          <a:lstStyle/>
          <a:p>
            <a:pPr algn="ctr"/>
            <a:r>
              <a:rPr lang="vi-VN" sz="2800" b="1" kern="10">
                <a:ln w="19050">
                  <a:solidFill>
                    <a:srgbClr val="003300"/>
                  </a:solidFill>
                  <a:round/>
                  <a:headEnd/>
                  <a:tailEnd/>
                </a:ln>
                <a:solidFill>
                  <a:srgbClr val="000000"/>
                </a:solidFill>
                <a:effectLst>
                  <a:outerShdw dist="35921" dir="2700000" algn="ctr" rotWithShape="0">
                    <a:srgbClr val="0000CC"/>
                  </a:outerShdw>
                </a:effectLst>
                <a:cs typeface="Arial" panose="020B0604020202020204" pitchFamily="34" charset="0"/>
              </a:rPr>
              <a:t>CÁC QUỐC GIA CỔ ĐẠI PHƯƠNG ĐÔNG</a:t>
            </a:r>
            <a:endParaRPr lang="en-US" sz="2800" b="1" kern="10">
              <a:ln w="19050">
                <a:solidFill>
                  <a:srgbClr val="003300"/>
                </a:solidFill>
                <a:round/>
                <a:headEnd/>
                <a:tailEnd/>
              </a:ln>
              <a:solidFill>
                <a:srgbClr val="000000"/>
              </a:solidFill>
              <a:effectLst>
                <a:outerShdw dist="35921" dir="2700000" algn="ctr" rotWithShape="0">
                  <a:srgbClr val="0000CC"/>
                </a:outerShdw>
              </a:effectLs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ox(in)">
                                      <p:cBhvr>
                                        <p:cTn id="7" dur="500"/>
                                        <p:tgtEl>
                                          <p:spTgt spid="225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531"/>
                                        </p:tgtEl>
                                        <p:attrNameLst>
                                          <p:attrName>style.visibility</p:attrName>
                                        </p:attrNameLst>
                                      </p:cBhvr>
                                      <p:to>
                                        <p:strVal val="visible"/>
                                      </p:to>
                                    </p:set>
                                    <p:animEffect transition="in" filter="box(in)">
                                      <p:cBhvr>
                                        <p:cTn id="10" dur="500"/>
                                        <p:tgtEl>
                                          <p:spTgt spid="2253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box(in)">
                                      <p:cBhvr>
                                        <p:cTn id="13"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animBg="1"/>
      <p:bldP spid="225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2" name="Group 12"/>
          <p:cNvGrpSpPr>
            <a:grpSpLocks/>
          </p:cNvGrpSpPr>
          <p:nvPr/>
        </p:nvGrpSpPr>
        <p:grpSpPr bwMode="auto">
          <a:xfrm>
            <a:off x="4419600" y="0"/>
            <a:ext cx="4724400" cy="6172200"/>
            <a:chOff x="2832" y="384"/>
            <a:chExt cx="2784" cy="3024"/>
          </a:xfrm>
        </p:grpSpPr>
        <p:pic>
          <p:nvPicPr>
            <p:cNvPr id="14345" name="Picture 5" descr="XH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 y="384"/>
              <a:ext cx="2784" cy="302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6" name="Text Box 8"/>
            <p:cNvSpPr txBox="1">
              <a:spLocks noChangeArrowheads="1"/>
            </p:cNvSpPr>
            <p:nvPr/>
          </p:nvSpPr>
          <p:spPr bwMode="auto">
            <a:xfrm>
              <a:off x="3408" y="3168"/>
              <a:ext cx="1968" cy="179"/>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solidFill>
                    <a:schemeClr val="bg1"/>
                  </a:solidFill>
                </a:rPr>
                <a:t>CÀY  RUỘNG</a:t>
              </a:r>
            </a:p>
          </p:txBody>
        </p:sp>
      </p:grpSp>
      <p:grpSp>
        <p:nvGrpSpPr>
          <p:cNvPr id="30731" name="Group 11"/>
          <p:cNvGrpSpPr>
            <a:grpSpLocks/>
          </p:cNvGrpSpPr>
          <p:nvPr/>
        </p:nvGrpSpPr>
        <p:grpSpPr bwMode="auto">
          <a:xfrm>
            <a:off x="0" y="0"/>
            <a:ext cx="4343400" cy="6172200"/>
            <a:chOff x="288" y="192"/>
            <a:chExt cx="2736" cy="3648"/>
          </a:xfrm>
        </p:grpSpPr>
        <p:pic>
          <p:nvPicPr>
            <p:cNvPr id="14343" name="Picture 9" descr="dan_nuoc_dong_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92"/>
              <a:ext cx="2736"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0"/>
            <p:cNvSpPr txBox="1">
              <a:spLocks noChangeArrowheads="1"/>
            </p:cNvSpPr>
            <p:nvPr/>
          </p:nvSpPr>
          <p:spPr bwMode="auto">
            <a:xfrm>
              <a:off x="672" y="3600"/>
              <a:ext cx="2352" cy="217"/>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solidFill>
                    <a:schemeClr val="bg1"/>
                  </a:solidFill>
                </a:rPr>
                <a:t>DẪN NƯỚC VÀO RUỘNG</a:t>
              </a:r>
            </a:p>
          </p:txBody>
        </p:sp>
      </p:grpSp>
      <p:grpSp>
        <p:nvGrpSpPr>
          <p:cNvPr id="30738" name="Group 18"/>
          <p:cNvGrpSpPr>
            <a:grpSpLocks/>
          </p:cNvGrpSpPr>
          <p:nvPr/>
        </p:nvGrpSpPr>
        <p:grpSpPr bwMode="auto">
          <a:xfrm>
            <a:off x="1981200" y="0"/>
            <a:ext cx="4724400" cy="6172200"/>
            <a:chOff x="864" y="384"/>
            <a:chExt cx="2352" cy="3648"/>
          </a:xfrm>
        </p:grpSpPr>
        <p:pic>
          <p:nvPicPr>
            <p:cNvPr id="14341" name="Picture 16" descr="chan_nuoi_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384"/>
              <a:ext cx="2352"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17"/>
            <p:cNvSpPr txBox="1">
              <a:spLocks noChangeArrowheads="1"/>
            </p:cNvSpPr>
            <p:nvPr/>
          </p:nvSpPr>
          <p:spPr bwMode="auto">
            <a:xfrm>
              <a:off x="1200" y="3792"/>
              <a:ext cx="1248" cy="217"/>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solidFill>
                    <a:schemeClr val="bg1"/>
                  </a:solidFill>
                </a:rPr>
                <a:t>CHĂN NUÔI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box(in)">
                                      <p:cBhvr>
                                        <p:cTn id="7" dur="500"/>
                                        <p:tgtEl>
                                          <p:spTgt spid="30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31"/>
                                        </p:tgtEl>
                                        <p:attrNameLst>
                                          <p:attrName>style.visibility</p:attrName>
                                        </p:attrNameLst>
                                      </p:cBhvr>
                                      <p:to>
                                        <p:strVal val="visible"/>
                                      </p:to>
                                    </p:set>
                                    <p:animEffect transition="in" filter="box(in)">
                                      <p:cBhvr>
                                        <p:cTn id="12" dur="500"/>
                                        <p:tgtEl>
                                          <p:spTgt spid="307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0738"/>
                                        </p:tgtEl>
                                        <p:attrNameLst>
                                          <p:attrName>style.visibility</p:attrName>
                                        </p:attrNameLst>
                                      </p:cBhvr>
                                      <p:to>
                                        <p:strVal val="visible"/>
                                      </p:to>
                                    </p:set>
                                    <p:animEffect transition="in" filter="box(in)">
                                      <p:cBhvr>
                                        <p:cTn id="17" dur="500"/>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152400" y="0"/>
            <a:ext cx="3810000" cy="3997325"/>
            <a:chOff x="0" y="130"/>
            <a:chExt cx="2640" cy="2822"/>
          </a:xfrm>
        </p:grpSpPr>
        <p:sp>
          <p:nvSpPr>
            <p:cNvPr id="15367" name="Rectangle 4"/>
            <p:cNvSpPr>
              <a:spLocks noChangeArrowheads="1"/>
            </p:cNvSpPr>
            <p:nvPr/>
          </p:nvSpPr>
          <p:spPr bwMode="auto">
            <a:xfrm>
              <a:off x="96" y="2631"/>
              <a:ext cx="1968" cy="321"/>
            </a:xfrm>
            <a:prstGeom prst="rect">
              <a:avLst/>
            </a:prstGeom>
            <a:solidFill>
              <a:srgbClr val="0000FF"/>
            </a:solidFill>
            <a:ln w="57150" cmpd="thickThin">
              <a:solidFill>
                <a:srgbClr val="003300"/>
              </a:solidFill>
              <a:miter lim="800000"/>
              <a:headEnd/>
              <a:tailEnd/>
            </a:ln>
          </p:spPr>
          <p:txBody>
            <a:bodyPr anchor="ct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chemeClr val="bg1"/>
                  </a:solidFill>
                  <a:latin typeface="Times New Roman" panose="02020603050405020304" pitchFamily="18" charset="0"/>
                </a:rPr>
                <a:t>THỦ CÔNG NGHIỆP</a:t>
              </a:r>
            </a:p>
          </p:txBody>
        </p:sp>
        <p:pic>
          <p:nvPicPr>
            <p:cNvPr id="15368" name="Picture 7" descr="harappa v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
              <a:ext cx="2640" cy="2414"/>
            </a:xfrm>
            <a:prstGeom prst="rect">
              <a:avLst/>
            </a:prstGeom>
            <a:noFill/>
            <a:ln w="57150" cmpd="thickThin">
              <a:solidFill>
                <a:srgbClr val="0033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 name="Group 11"/>
          <p:cNvGrpSpPr>
            <a:grpSpLocks/>
          </p:cNvGrpSpPr>
          <p:nvPr/>
        </p:nvGrpSpPr>
        <p:grpSpPr bwMode="auto">
          <a:xfrm>
            <a:off x="4038600" y="0"/>
            <a:ext cx="5105400" cy="4648200"/>
            <a:chOff x="2640" y="960"/>
            <a:chExt cx="3120" cy="3216"/>
          </a:xfrm>
        </p:grpSpPr>
        <p:pic>
          <p:nvPicPr>
            <p:cNvPr id="15365" name="Picture 5" descr="Tribute brought before Ramses II, excerpt, Source: British Museum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1392"/>
              <a:ext cx="3120" cy="2784"/>
            </a:xfrm>
            <a:prstGeom prst="rect">
              <a:avLst/>
            </a:prstGeom>
            <a:noFill/>
            <a:ln w="57150" cmpd="thickThin">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15366" name="Rectangle 6"/>
            <p:cNvSpPr>
              <a:spLocks noChangeArrowheads="1"/>
            </p:cNvSpPr>
            <p:nvPr/>
          </p:nvSpPr>
          <p:spPr bwMode="auto">
            <a:xfrm>
              <a:off x="3456" y="960"/>
              <a:ext cx="1823" cy="314"/>
            </a:xfrm>
            <a:prstGeom prst="rect">
              <a:avLst/>
            </a:prstGeom>
            <a:solidFill>
              <a:srgbClr val="0000FF"/>
            </a:solidFill>
            <a:ln w="57150" cmpd="thickThin">
              <a:solidFill>
                <a:srgbClr val="0033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chemeClr val="bg1"/>
                  </a:solidFill>
                  <a:latin typeface="Times New Roman" panose="02020603050405020304" pitchFamily="18" charset="0"/>
                </a:rPr>
                <a:t>THƯƠNG NGHIỆP</a:t>
              </a:r>
            </a:p>
          </p:txBody>
        </p:sp>
      </p:grpSp>
      <p:sp>
        <p:nvSpPr>
          <p:cNvPr id="15364" name="AutoShape 9">
            <a:hlinkClick r:id="rId4" action="ppaction://hlinksldjump" highlightClick="1"/>
          </p:cNvPr>
          <p:cNvSpPr>
            <a:spLocks noChangeArrowheads="1"/>
          </p:cNvSpPr>
          <p:nvPr/>
        </p:nvSpPr>
        <p:spPr bwMode="auto">
          <a:xfrm>
            <a:off x="8763000" y="6096000"/>
            <a:ext cx="381000" cy="381000"/>
          </a:xfrm>
          <a:prstGeom prst="actionButtonBackPrevious">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6"/>
          <p:cNvSpPr>
            <a:spLocks noChangeArrowheads="1"/>
          </p:cNvSpPr>
          <p:nvPr/>
        </p:nvSpPr>
        <p:spPr bwMode="auto">
          <a:xfrm flipH="1">
            <a:off x="2522538" y="5257800"/>
            <a:ext cx="1820862" cy="1062038"/>
          </a:xfrm>
          <a:prstGeom prst="parallelogram">
            <a:avLst>
              <a:gd name="adj" fmla="val 42862"/>
            </a:avLst>
          </a:prstGeom>
          <a:solidFill>
            <a:schemeClr val="tx1"/>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387" name="AutoShape 3"/>
          <p:cNvSpPr>
            <a:spLocks noChangeArrowheads="1"/>
          </p:cNvSpPr>
          <p:nvPr/>
        </p:nvSpPr>
        <p:spPr bwMode="auto">
          <a:xfrm>
            <a:off x="1371600" y="990600"/>
            <a:ext cx="1295400" cy="1524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908" name="Text Box 4"/>
          <p:cNvSpPr txBox="1">
            <a:spLocks noChangeArrowheads="1"/>
          </p:cNvSpPr>
          <p:nvPr/>
        </p:nvSpPr>
        <p:spPr bwMode="auto">
          <a:xfrm>
            <a:off x="3581400" y="990600"/>
            <a:ext cx="5334000" cy="1401763"/>
          </a:xfrm>
          <a:prstGeom prst="rect">
            <a:avLst/>
          </a:prstGeom>
          <a:solidFill>
            <a:schemeClr val="bg1"/>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en-US" sz="2800" b="1">
                <a:latin typeface="Times New Roman" panose="02020603050405020304" pitchFamily="18" charset="0"/>
              </a:rPr>
              <a:t> </a:t>
            </a:r>
            <a:r>
              <a:rPr lang="pt-BR" altLang="en-US" sz="2800" b="1" i="1" u="sng">
                <a:latin typeface="Times New Roman" panose="02020603050405020304" pitchFamily="18" charset="0"/>
              </a:rPr>
              <a:t>Quí tộc</a:t>
            </a:r>
            <a:r>
              <a:rPr lang="pt-BR" altLang="en-US" sz="2800" b="1">
                <a:latin typeface="Times New Roman" panose="02020603050405020304" pitchFamily="18" charset="0"/>
              </a:rPr>
              <a:t>:</a:t>
            </a:r>
            <a:r>
              <a:rPr lang="pt-BR" altLang="en-US" sz="2800">
                <a:latin typeface="Times New Roman" panose="02020603050405020304" pitchFamily="18" charset="0"/>
              </a:rPr>
              <a:t> Vua, quan lại và tăng lữ là giai cấp bóc lột có nhiều của cải và quyền thế</a:t>
            </a:r>
            <a:endParaRPr lang="en-US" altLang="en-US" sz="2800">
              <a:latin typeface="Times New Roman" panose="02020603050405020304" pitchFamily="18" charset="0"/>
            </a:endParaRPr>
          </a:p>
        </p:txBody>
      </p:sp>
      <p:sp>
        <p:nvSpPr>
          <p:cNvPr id="123909" name="Line 5"/>
          <p:cNvSpPr>
            <a:spLocks noChangeShapeType="1"/>
          </p:cNvSpPr>
          <p:nvPr/>
        </p:nvSpPr>
        <p:spPr bwMode="auto">
          <a:xfrm flipH="1">
            <a:off x="2362200" y="1371600"/>
            <a:ext cx="11430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10" name="Line 6"/>
          <p:cNvSpPr>
            <a:spLocks noChangeShapeType="1"/>
          </p:cNvSpPr>
          <p:nvPr/>
        </p:nvSpPr>
        <p:spPr bwMode="auto">
          <a:xfrm flipH="1">
            <a:off x="3048000" y="3200400"/>
            <a:ext cx="6096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391" name="Group 7"/>
          <p:cNvGrpSpPr>
            <a:grpSpLocks/>
          </p:cNvGrpSpPr>
          <p:nvPr/>
        </p:nvGrpSpPr>
        <p:grpSpPr bwMode="auto">
          <a:xfrm>
            <a:off x="152400" y="457200"/>
            <a:ext cx="8991600" cy="5775325"/>
            <a:chOff x="96" y="288"/>
            <a:chExt cx="5664" cy="3638"/>
          </a:xfrm>
        </p:grpSpPr>
        <p:sp>
          <p:nvSpPr>
            <p:cNvPr id="16394" name="Text Box 9"/>
            <p:cNvSpPr txBox="1">
              <a:spLocks noChangeArrowheads="1"/>
            </p:cNvSpPr>
            <p:nvPr/>
          </p:nvSpPr>
          <p:spPr bwMode="auto">
            <a:xfrm>
              <a:off x="1008" y="288"/>
              <a:ext cx="599" cy="294"/>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t>VUA</a:t>
              </a:r>
            </a:p>
          </p:txBody>
        </p:sp>
        <p:sp>
          <p:nvSpPr>
            <p:cNvPr id="16395" name="AutoShape 15"/>
            <p:cNvSpPr>
              <a:spLocks noChangeArrowheads="1"/>
            </p:cNvSpPr>
            <p:nvPr/>
          </p:nvSpPr>
          <p:spPr bwMode="auto">
            <a:xfrm>
              <a:off x="96" y="624"/>
              <a:ext cx="2352" cy="2677"/>
            </a:xfrm>
            <a:prstGeom prst="triangle">
              <a:avLst>
                <a:gd name="adj" fmla="val 50000"/>
              </a:avLst>
            </a:prstGeom>
            <a:solidFill>
              <a:srgbClr val="FF6699"/>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396" name="Text Box 16"/>
            <p:cNvSpPr txBox="1">
              <a:spLocks noChangeArrowheads="1"/>
            </p:cNvSpPr>
            <p:nvPr/>
          </p:nvSpPr>
          <p:spPr bwMode="auto">
            <a:xfrm>
              <a:off x="1693" y="3474"/>
              <a:ext cx="9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800">
                  <a:solidFill>
                    <a:schemeClr val="bg1"/>
                  </a:solidFill>
                  <a:latin typeface="VNI-Vari" pitchFamily="2" charset="0"/>
                </a:rPr>
                <a:t>  </a:t>
              </a:r>
              <a:r>
                <a:rPr lang="en-US" altLang="en-US" sz="2400" b="1">
                  <a:solidFill>
                    <a:schemeClr val="accent2"/>
                  </a:solidFill>
                  <a:latin typeface="Times New Roman" panose="02020603050405020304" pitchFamily="18" charset="0"/>
                </a:rPr>
                <a:t>Nô Lệ</a:t>
              </a:r>
            </a:p>
          </p:txBody>
        </p:sp>
        <p:sp>
          <p:nvSpPr>
            <p:cNvPr id="16397" name="Text Box 20"/>
            <p:cNvSpPr txBox="1">
              <a:spLocks noChangeArrowheads="1"/>
            </p:cNvSpPr>
            <p:nvPr/>
          </p:nvSpPr>
          <p:spPr bwMode="auto">
            <a:xfrm>
              <a:off x="624" y="2016"/>
              <a:ext cx="1247"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b="1">
                  <a:solidFill>
                    <a:srgbClr val="000099"/>
                  </a:solidFill>
                  <a:latin typeface="Times New Roman" panose="02020603050405020304" pitchFamily="18" charset="0"/>
                </a:rPr>
                <a:t>Nông dân Công Xã</a:t>
              </a:r>
            </a:p>
          </p:txBody>
        </p:sp>
        <p:sp>
          <p:nvSpPr>
            <p:cNvPr id="16398" name="Text Box 19"/>
            <p:cNvSpPr txBox="1">
              <a:spLocks noChangeArrowheads="1"/>
            </p:cNvSpPr>
            <p:nvPr/>
          </p:nvSpPr>
          <p:spPr bwMode="auto">
            <a:xfrm>
              <a:off x="1008" y="1008"/>
              <a:ext cx="576"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800" b="1">
                  <a:solidFill>
                    <a:srgbClr val="FF3300"/>
                  </a:solidFill>
                  <a:latin typeface="Times New Roman" panose="02020603050405020304" pitchFamily="18" charset="0"/>
                </a:rPr>
                <a:t>Quí Tộc</a:t>
              </a:r>
            </a:p>
          </p:txBody>
        </p:sp>
        <p:sp>
          <p:nvSpPr>
            <p:cNvPr id="16399" name="Text Box 13"/>
            <p:cNvSpPr txBox="1">
              <a:spLocks noChangeArrowheads="1"/>
            </p:cNvSpPr>
            <p:nvPr/>
          </p:nvSpPr>
          <p:spPr bwMode="auto">
            <a:xfrm>
              <a:off x="2256" y="1824"/>
              <a:ext cx="3456" cy="883"/>
            </a:xfrm>
            <a:prstGeom prst="rect">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en-US" sz="2800" b="1">
                  <a:latin typeface="Times New Roman" panose="02020603050405020304" pitchFamily="18" charset="0"/>
                </a:rPr>
                <a:t> </a:t>
              </a:r>
              <a:r>
                <a:rPr lang="pt-BR" altLang="en-US" sz="2800" b="1" i="1" u="sng">
                  <a:latin typeface="Times New Roman" panose="02020603050405020304" pitchFamily="18" charset="0"/>
                </a:rPr>
                <a:t>Nông dân công xã</a:t>
              </a:r>
              <a:r>
                <a:rPr lang="pt-BR" altLang="en-US" sz="2800" b="1">
                  <a:latin typeface="Times New Roman" panose="02020603050405020304" pitchFamily="18" charset="0"/>
                </a:rPr>
                <a:t>:</a:t>
              </a:r>
              <a:r>
                <a:rPr lang="pt-BR" altLang="en-US" sz="2800">
                  <a:latin typeface="Times New Roman" panose="02020603050405020304" pitchFamily="18" charset="0"/>
                </a:rPr>
                <a:t> Chiếm số đông, là lực lượng sản xuất chính, nhận ruộng đất canh tác và nộp tô thuế</a:t>
              </a:r>
              <a:endParaRPr lang="en-US" altLang="en-US" sz="2800">
                <a:latin typeface="Times New Roman" panose="02020603050405020304" pitchFamily="18" charset="0"/>
              </a:endParaRPr>
            </a:p>
          </p:txBody>
        </p:sp>
        <p:sp>
          <p:nvSpPr>
            <p:cNvPr id="16400" name="Text Box 14"/>
            <p:cNvSpPr txBox="1">
              <a:spLocks noChangeArrowheads="1"/>
            </p:cNvSpPr>
            <p:nvPr/>
          </p:nvSpPr>
          <p:spPr bwMode="auto">
            <a:xfrm>
              <a:off x="2688" y="3312"/>
              <a:ext cx="3072" cy="614"/>
            </a:xfrm>
            <a:prstGeom prst="rect">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en-US" sz="2800">
                  <a:latin typeface="Times New Roman" panose="02020603050405020304" pitchFamily="18" charset="0"/>
                </a:rPr>
                <a:t> </a:t>
              </a:r>
              <a:r>
                <a:rPr lang="pt-BR" altLang="en-US" sz="2800" b="1" i="1">
                  <a:latin typeface="Times New Roman" panose="02020603050405020304" pitchFamily="18" charset="0"/>
                </a:rPr>
                <a:t>Nô lệ</a:t>
              </a:r>
              <a:r>
                <a:rPr lang="pt-BR" altLang="en-US" sz="2800" b="1">
                  <a:latin typeface="Times New Roman" panose="02020603050405020304" pitchFamily="18" charset="0"/>
                </a:rPr>
                <a:t>:</a:t>
              </a:r>
              <a:r>
                <a:rPr lang="pt-BR" altLang="en-US" sz="2800">
                  <a:latin typeface="Times New Roman" panose="02020603050405020304" pitchFamily="18" charset="0"/>
                </a:rPr>
                <a:t> số lượng không nhiều  chủ yếu phục vụ, hầu hạ quí tộc.</a:t>
              </a:r>
            </a:p>
          </p:txBody>
        </p:sp>
      </p:grpSp>
      <p:sp>
        <p:nvSpPr>
          <p:cNvPr id="123919" name="Line 15"/>
          <p:cNvSpPr>
            <a:spLocks noChangeShapeType="1"/>
          </p:cNvSpPr>
          <p:nvPr/>
        </p:nvSpPr>
        <p:spPr bwMode="auto">
          <a:xfrm flipH="1">
            <a:off x="3733800" y="5410200"/>
            <a:ext cx="533400" cy="76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AutoShape 16">
            <a:hlinkClick r:id="rId2" action="ppaction://hlinksldjump" highlightClick="1"/>
          </p:cNvPr>
          <p:cNvSpPr>
            <a:spLocks noChangeArrowheads="1"/>
          </p:cNvSpPr>
          <p:nvPr/>
        </p:nvSpPr>
        <p:spPr bwMode="auto">
          <a:xfrm>
            <a:off x="7924800" y="6400800"/>
            <a:ext cx="457200" cy="457200"/>
          </a:xfrm>
          <a:prstGeom prst="actionButtonBackPrevious">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23910"/>
                                        </p:tgtEl>
                                        <p:attrNameLst>
                                          <p:attrName>style.visibility</p:attrName>
                                        </p:attrNameLst>
                                      </p:cBhvr>
                                      <p:to>
                                        <p:strVal val="visible"/>
                                      </p:to>
                                    </p:set>
                                    <p:anim calcmode="lin" valueType="num">
                                      <p:cBhvr>
                                        <p:cTn id="7" dur="1000" fill="hold"/>
                                        <p:tgtEl>
                                          <p:spTgt spid="123910"/>
                                        </p:tgtEl>
                                        <p:attrNameLst>
                                          <p:attrName>ppt_w</p:attrName>
                                        </p:attrNameLst>
                                      </p:cBhvr>
                                      <p:tavLst>
                                        <p:tav tm="0">
                                          <p:val>
                                            <p:fltVal val="0"/>
                                          </p:val>
                                        </p:tav>
                                        <p:tav tm="100000">
                                          <p:val>
                                            <p:strVal val="#ppt_w"/>
                                          </p:val>
                                        </p:tav>
                                      </p:tavLst>
                                    </p:anim>
                                    <p:anim calcmode="lin" valueType="num">
                                      <p:cBhvr>
                                        <p:cTn id="8" dur="1000" fill="hold"/>
                                        <p:tgtEl>
                                          <p:spTgt spid="123910"/>
                                        </p:tgtEl>
                                        <p:attrNameLst>
                                          <p:attrName>ppt_h</p:attrName>
                                        </p:attrNameLst>
                                      </p:cBhvr>
                                      <p:tavLst>
                                        <p:tav tm="0">
                                          <p:val>
                                            <p:fltVal val="0"/>
                                          </p:val>
                                        </p:tav>
                                        <p:tav tm="100000">
                                          <p:val>
                                            <p:strVal val="#ppt_h"/>
                                          </p:val>
                                        </p:tav>
                                      </p:tavLst>
                                    </p:anim>
                                    <p:anim calcmode="lin" valueType="num">
                                      <p:cBhvr>
                                        <p:cTn id="9" dur="1000" fill="hold"/>
                                        <p:tgtEl>
                                          <p:spTgt spid="123910"/>
                                        </p:tgtEl>
                                        <p:attrNameLst>
                                          <p:attrName>style.rotation</p:attrName>
                                        </p:attrNameLst>
                                      </p:cBhvr>
                                      <p:tavLst>
                                        <p:tav tm="0">
                                          <p:val>
                                            <p:fltVal val="90"/>
                                          </p:val>
                                        </p:tav>
                                        <p:tav tm="100000">
                                          <p:val>
                                            <p:fltVal val="0"/>
                                          </p:val>
                                        </p:tav>
                                      </p:tavLst>
                                    </p:anim>
                                    <p:animEffect transition="in" filter="fade">
                                      <p:cBhvr>
                                        <p:cTn id="10" dur="1000"/>
                                        <p:tgtEl>
                                          <p:spTgt spid="1239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23908"/>
                                        </p:tgtEl>
                                        <p:attrNameLst>
                                          <p:attrName>style.visibility</p:attrName>
                                        </p:attrNameLst>
                                      </p:cBhvr>
                                      <p:to>
                                        <p:strVal val="visible"/>
                                      </p:to>
                                    </p:set>
                                    <p:animEffect transition="in" filter="wedge">
                                      <p:cBhvr>
                                        <p:cTn id="15" dur="2000"/>
                                        <p:tgtEl>
                                          <p:spTgt spid="123908"/>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23909"/>
                                        </p:tgtEl>
                                        <p:attrNameLst>
                                          <p:attrName>style.visibility</p:attrName>
                                        </p:attrNameLst>
                                      </p:cBhvr>
                                      <p:to>
                                        <p:strVal val="visible"/>
                                      </p:to>
                                    </p:set>
                                    <p:animEffect transition="in" filter="wedge">
                                      <p:cBhvr>
                                        <p:cTn id="18" dur="2000"/>
                                        <p:tgtEl>
                                          <p:spTgt spid="123909"/>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123919"/>
                                        </p:tgtEl>
                                        <p:attrNameLst>
                                          <p:attrName>style.visibility</p:attrName>
                                        </p:attrNameLst>
                                      </p:cBhvr>
                                      <p:to>
                                        <p:strVal val="visible"/>
                                      </p:to>
                                    </p:set>
                                    <p:animEffect transition="in" filter="wedge">
                                      <p:cBhvr>
                                        <p:cTn id="21" dur="2000"/>
                                        <p:tgtEl>
                                          <p:spTgt spid="123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animBg="1"/>
      <p:bldP spid="123909" grpId="0" animBg="1"/>
      <p:bldP spid="123910" grpId="0" animBg="1"/>
      <p:bldP spid="1239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ột bức tượng của vua Ramses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3684588" cy="4572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11" name="Picture 3" descr="huang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838200"/>
            <a:ext cx="3249613" cy="4572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 Box 4"/>
          <p:cNvSpPr txBox="1">
            <a:spLocks noChangeArrowheads="1"/>
          </p:cNvSpPr>
          <p:nvPr/>
        </p:nvSpPr>
        <p:spPr bwMode="auto">
          <a:xfrm>
            <a:off x="1905000" y="5486400"/>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i="1">
                <a:solidFill>
                  <a:srgbClr val="0000FF"/>
                </a:solidFill>
                <a:latin typeface="Times New Roman" panose="02020603050405020304" pitchFamily="18" charset="0"/>
              </a:rPr>
              <a:t>Vua Ai Cập (Pharaôn)</a:t>
            </a:r>
          </a:p>
        </p:txBody>
      </p:sp>
      <p:sp>
        <p:nvSpPr>
          <p:cNvPr id="17413" name="Text Box 5"/>
          <p:cNvSpPr txBox="1">
            <a:spLocks noChangeArrowheads="1"/>
          </p:cNvSpPr>
          <p:nvPr/>
        </p:nvSpPr>
        <p:spPr bwMode="auto">
          <a:xfrm>
            <a:off x="5410200" y="5486400"/>
            <a:ext cx="2438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i="1">
                <a:solidFill>
                  <a:srgbClr val="0000FF"/>
                </a:solidFill>
                <a:latin typeface="Times New Roman" panose="02020603050405020304" pitchFamily="18" charset="0"/>
              </a:rPr>
              <a:t>Vua Trung Quốc (Thiên tử)</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6"/>
          <p:cNvGrpSpPr>
            <a:grpSpLocks/>
          </p:cNvGrpSpPr>
          <p:nvPr/>
        </p:nvGrpSpPr>
        <p:grpSpPr bwMode="auto">
          <a:xfrm>
            <a:off x="914400" y="685800"/>
            <a:ext cx="7620000" cy="5407025"/>
            <a:chOff x="0" y="0"/>
            <a:chExt cx="5760" cy="4238"/>
          </a:xfrm>
        </p:grpSpPr>
        <p:pic>
          <p:nvPicPr>
            <p:cNvPr id="18436" name="Picture 4" descr="narmerpalet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744"/>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8437" name="Rectangle 5"/>
            <p:cNvSpPr>
              <a:spLocks noChangeArrowheads="1"/>
            </p:cNvSpPr>
            <p:nvPr/>
          </p:nvSpPr>
          <p:spPr bwMode="auto">
            <a:xfrm>
              <a:off x="769" y="3777"/>
              <a:ext cx="3982" cy="4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b="1">
                  <a:solidFill>
                    <a:schemeClr val="tx2"/>
                  </a:solidFill>
                  <a:latin typeface="Times New Roman" panose="02020603050405020304" pitchFamily="18" charset="0"/>
                </a:rPr>
                <a:t>Vua Menes giết nô lệ</a:t>
              </a:r>
            </a:p>
          </p:txBody>
        </p:sp>
      </p:grpSp>
      <p:sp>
        <p:nvSpPr>
          <p:cNvPr id="18435" name="AutoShape 8">
            <a:hlinkClick r:id="rId3" action="ppaction://hlinksldjump" highlightClick="1"/>
          </p:cNvPr>
          <p:cNvSpPr>
            <a:spLocks noChangeArrowheads="1"/>
          </p:cNvSpPr>
          <p:nvPr/>
        </p:nvSpPr>
        <p:spPr bwMode="auto">
          <a:xfrm>
            <a:off x="8610600" y="6324600"/>
            <a:ext cx="533400" cy="304800"/>
          </a:xfrm>
          <a:prstGeom prst="actionButtonBackPrevious">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raidatqay"/>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352800" y="609600"/>
            <a:ext cx="5791200" cy="5334000"/>
          </a:xfrm>
          <a:solidFill>
            <a:schemeClr val="accent1"/>
          </a:solidFill>
          <a:ln>
            <a:solidFill>
              <a:schemeClr val="accent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3" descr="Trái đất và Mặt trăng"/>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6200" y="609600"/>
            <a:ext cx="3124200" cy="2209800"/>
          </a:xfrm>
          <a:noFill/>
          <a:ln>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4">
            <a:hlinkClick r:id="rId5" action="ppaction://hlinksldjump"/>
          </p:cNvPr>
          <p:cNvSpPr txBox="1">
            <a:spLocks noChangeArrowheads="1"/>
          </p:cNvSpPr>
          <p:nvPr/>
        </p:nvSpPr>
        <p:spPr bwMode="auto">
          <a:xfrm>
            <a:off x="7740650" y="60213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800" b="1" i="1">
              <a:latin typeface="VNI Aptima" pitchFamily="2" charset="0"/>
              <a:cs typeface="Arial" panose="020B0604020202020204" pitchFamily="34" charset="0"/>
            </a:endParaRPr>
          </a:p>
        </p:txBody>
      </p:sp>
      <p:sp>
        <p:nvSpPr>
          <p:cNvPr id="19461" name="Rectangle 5"/>
          <p:cNvSpPr>
            <a:spLocks noChangeArrowheads="1"/>
          </p:cNvSpPr>
          <p:nvPr/>
        </p:nvSpPr>
        <p:spPr bwMode="auto">
          <a:xfrm>
            <a:off x="2286000" y="6096000"/>
            <a:ext cx="5735638" cy="519113"/>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chemeClr val="bg1"/>
                </a:solidFill>
                <a:latin typeface="Times New Roman" panose="02020603050405020304" pitchFamily="18" charset="0"/>
                <a:cs typeface="Arial" panose="020B0604020202020204" pitchFamily="34" charset="0"/>
              </a:rPr>
              <a:t>Lịch pháp và thiên văn học( âm lịch )</a:t>
            </a:r>
          </a:p>
        </p:txBody>
      </p:sp>
      <p:sp>
        <p:nvSpPr>
          <p:cNvPr id="19462" name="Rectangle 6"/>
          <p:cNvSpPr>
            <a:spLocks noChangeArrowheads="1"/>
          </p:cNvSpPr>
          <p:nvPr/>
        </p:nvSpPr>
        <p:spPr bwMode="auto">
          <a:xfrm>
            <a:off x="0" y="2895600"/>
            <a:ext cx="279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i="1">
                <a:cs typeface="Arial" panose="020B0604020202020204" pitchFamily="34" charset="0"/>
              </a:rPr>
              <a:t>Trái đất và Mặt trăng</a:t>
            </a:r>
            <a:r>
              <a:rPr lang="en-US" altLang="en-US">
                <a:cs typeface="Arial" panose="020B0604020202020204" pitchFamily="34" charset="0"/>
              </a:rPr>
              <a:t>  </a:t>
            </a:r>
          </a:p>
        </p:txBody>
      </p:sp>
      <p:pic>
        <p:nvPicPr>
          <p:cNvPr id="19463" name="Picture 7" descr="Blu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 y="3276600"/>
            <a:ext cx="304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BasketBall_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1828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descr="BasketBall_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429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1" descr="BasketBall_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524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AutoShape 12">
            <a:hlinkClick r:id="rId8" action="ppaction://hlinksldjump" highlightClick="1"/>
          </p:cNvPr>
          <p:cNvSpPr>
            <a:spLocks noChangeArrowheads="1"/>
          </p:cNvSpPr>
          <p:nvPr/>
        </p:nvSpPr>
        <p:spPr bwMode="auto">
          <a:xfrm>
            <a:off x="8763000" y="6324600"/>
            <a:ext cx="152400" cy="228600"/>
          </a:xfrm>
          <a:prstGeom prst="actionButtonBackPrevious">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1407 0.0919 C 0.02014 0.11644 0.01407 0.11065 0.02726 0.11644 C 0.03473 0.13148 0.03143 0.13426 0.04306 0.14445 C 0.05139 0.16111 0.04723 0.15093 0.05348 0.17593 C 0.05434 0.17917 0.0573 0.18056 0.05886 0.1831 C 0.06077 0.18634 0.06233 0.19005 0.06407 0.19352 C 0.06858 0.21227 0.06285 0.19861 0.07448 0.20764 C 0.08108 0.21297 0.08646 0.22338 0.09306 0.22871 C 0.09549 0.23056 0.09844 0.23056 0.10087 0.23218 C 0.10799 0.23681 0.10903 0.23935 0.11407 0.2463 C 0.11806 0.26204 0.12153 0.25972 0.12986 0.27084 C 0.13073 0.27431 0.13073 0.27824 0.13247 0.28125 C 0.13629 0.28797 0.14219 0.2919 0.14566 0.29884 C 0.14914 0.30579 0.15 0.31736 0.15608 0.31991 C 0.16129 0.32222 0.17188 0.32685 0.17188 0.32685 C 0.1882 0.34861 0.16511 0.31991 0.18507 0.3375 C 0.20469 0.35486 0.1823 0.34306 0.20087 0.35139 C 0.22639 0.38542 0.19393 0.34537 0.21667 0.36551 C 0.2198 0.36829 0.22101 0.37431 0.22448 0.37593 C 0.23125 0.37917 0.23855 0.37847 0.24566 0.37963 C 0.24827 0.38079 0.25105 0.38125 0.25348 0.3831 C 0.25556 0.38472 0.2566 0.38866 0.25886 0.39005 C 0.26372 0.39329 0.27448 0.39699 0.27448 0.39699 C 0.28542 0.41158 0.29966 0.41181 0.31407 0.41459 C 0.325 0.41945 0.3316 0.43079 0.34306 0.43565 C 0.37205 0.43449 0.40087 0.43426 0.42986 0.43218 C 0.44323 0.43125 0.44115 0.43125 0.44827 0.42153 C 0.44914 0.41574 0.44914 0.40949 0.45087 0.40417 C 0.45191 0.40116 0.45486 0.39977 0.45608 0.39699 C 0.45747 0.39375 0.45799 0.39005 0.45886 0.38658 C 0.4566 0.31922 0.46337 0.29792 0.43247 0.25672 " pathEditMode="relative" ptsTypes="ffffffffffffffffffffffffffffffA">
                                      <p:cBhvr>
                                        <p:cTn id="6" dur="5000" fill="hold"/>
                                        <p:tgtEl>
                                          <p:spTgt spid="33801"/>
                                        </p:tgtEl>
                                        <p:attrNameLst>
                                          <p:attrName>ppt_x</p:attrName>
                                          <p:attrName>ppt_y</p:attrName>
                                        </p:attrNameLst>
                                      </p:cBhvr>
                                    </p:animMotion>
                                  </p:childTnLst>
                                </p:cTn>
                              </p:par>
                            </p:childTnLst>
                          </p:cTn>
                        </p:par>
                        <p:par>
                          <p:cTn id="7" fill="hold" nodeType="afterGroup">
                            <p:stCondLst>
                              <p:cond delay="5000"/>
                            </p:stCondLst>
                            <p:childTnLst>
                              <p:par>
                                <p:cTn id="8" presetID="8" presetClass="exit" presetSubtype="16" fill="hold" nodeType="afterEffect">
                                  <p:stCondLst>
                                    <p:cond delay="0"/>
                                  </p:stCondLst>
                                  <p:childTnLst>
                                    <p:animEffect transition="out" filter="diamond(in)">
                                      <p:cBhvr>
                                        <p:cTn id="9" dur="500"/>
                                        <p:tgtEl>
                                          <p:spTgt spid="33801"/>
                                        </p:tgtEl>
                                      </p:cBhvr>
                                    </p:animEffect>
                                    <p:set>
                                      <p:cBhvr>
                                        <p:cTn id="10" dur="1" fill="hold">
                                          <p:stCondLst>
                                            <p:cond delay="499"/>
                                          </p:stCondLst>
                                        </p:cTn>
                                        <p:tgtEl>
                                          <p:spTgt spid="33801"/>
                                        </p:tgtEl>
                                        <p:attrNameLst>
                                          <p:attrName>style.visibility</p:attrName>
                                        </p:attrNameLst>
                                      </p:cBhvr>
                                      <p:to>
                                        <p:strVal val="hidden"/>
                                      </p:to>
                                    </p:set>
                                  </p:childTnLst>
                                </p:cTn>
                              </p:par>
                            </p:childTnLst>
                          </p:cTn>
                        </p:par>
                        <p:par>
                          <p:cTn id="11" fill="hold" nodeType="afterGroup">
                            <p:stCondLst>
                              <p:cond delay="5500"/>
                            </p:stCondLst>
                            <p:childTnLst>
                              <p:par>
                                <p:cTn id="12" presetID="23" presetClass="entr" presetSubtype="16" fill="hold" nodeType="afterEffect">
                                  <p:stCondLst>
                                    <p:cond delay="0"/>
                                  </p:stCondLst>
                                  <p:childTnLst>
                                    <p:set>
                                      <p:cBhvr>
                                        <p:cTn id="13" dur="1" fill="hold">
                                          <p:stCondLst>
                                            <p:cond delay="0"/>
                                          </p:stCondLst>
                                        </p:cTn>
                                        <p:tgtEl>
                                          <p:spTgt spid="33803"/>
                                        </p:tgtEl>
                                        <p:attrNameLst>
                                          <p:attrName>style.visibility</p:attrName>
                                        </p:attrNameLst>
                                      </p:cBhvr>
                                      <p:to>
                                        <p:strVal val="visible"/>
                                      </p:to>
                                    </p:set>
                                    <p:anim calcmode="lin" valueType="num">
                                      <p:cBhvr>
                                        <p:cTn id="14" dur="500" fill="hold"/>
                                        <p:tgtEl>
                                          <p:spTgt spid="33803"/>
                                        </p:tgtEl>
                                        <p:attrNameLst>
                                          <p:attrName>ppt_w</p:attrName>
                                        </p:attrNameLst>
                                      </p:cBhvr>
                                      <p:tavLst>
                                        <p:tav tm="0">
                                          <p:val>
                                            <p:fltVal val="0"/>
                                          </p:val>
                                        </p:tav>
                                        <p:tav tm="100000">
                                          <p:val>
                                            <p:strVal val="#ppt_w"/>
                                          </p:val>
                                        </p:tav>
                                      </p:tavLst>
                                    </p:anim>
                                    <p:anim calcmode="lin" valueType="num">
                                      <p:cBhvr>
                                        <p:cTn id="15" dur="500" fill="hold"/>
                                        <p:tgtEl>
                                          <p:spTgt spid="33803"/>
                                        </p:tgtEl>
                                        <p:attrNameLst>
                                          <p:attrName>ppt_h</p:attrName>
                                        </p:attrNameLst>
                                      </p:cBhvr>
                                      <p:tavLst>
                                        <p:tav tm="0">
                                          <p:val>
                                            <p:fltVal val="0"/>
                                          </p:val>
                                        </p:tav>
                                        <p:tav tm="100000">
                                          <p:val>
                                            <p:strVal val="#ppt_h"/>
                                          </p:val>
                                        </p:tav>
                                      </p:tavLst>
                                    </p:anim>
                                  </p:childTnLst>
                                </p:cTn>
                              </p:par>
                            </p:childTnLst>
                          </p:cTn>
                        </p:par>
                        <p:par>
                          <p:cTn id="16" fill="hold" nodeType="afterGroup">
                            <p:stCondLst>
                              <p:cond delay="6000"/>
                            </p:stCondLst>
                            <p:childTnLst>
                              <p:par>
                                <p:cTn id="17" presetID="0" presetClass="path" presetSubtype="0" accel="50000" decel="50000" fill="hold" nodeType="afterEffect">
                                  <p:stCondLst>
                                    <p:cond delay="0"/>
                                  </p:stCondLst>
                                  <p:childTnLst>
                                    <p:animMotion origin="layout" path="M -4.44444E-6 -3.33333E-6 C -0.05225 -0.02268 0.03733 -0.01227 -0.11319 -0.00694 C -0.12743 0.00556 -0.12569 0.0044 -0.13159 0.02824 C -0.13246 0.03171 -0.1342 0.03866 -0.1342 0.03866 " pathEditMode="relative" ptsTypes="fffA">
                                      <p:cBhvr>
                                        <p:cTn id="18" dur="5000" fill="hold"/>
                                        <p:tgtEl>
                                          <p:spTgt spid="3380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slamic calenda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953000" y="914400"/>
            <a:ext cx="33401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7" name="Picture 3" descr="persian calend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0"/>
            <a:ext cx="33877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p:cNvSpPr txBox="1">
            <a:spLocks noChangeArrowheads="1"/>
          </p:cNvSpPr>
          <p:nvPr/>
        </p:nvSpPr>
        <p:spPr bwMode="auto">
          <a:xfrm>
            <a:off x="4953000" y="54102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rPr>
              <a:t>Lịch của người Lưỡng Hà</a:t>
            </a:r>
          </a:p>
        </p:txBody>
      </p:sp>
      <p:pic>
        <p:nvPicPr>
          <p:cNvPr id="36870" name="Picture 6" descr="egypt_senenm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90600"/>
            <a:ext cx="33718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7"/>
          <p:cNvSpPr txBox="1">
            <a:spLocks noChangeArrowheads="1"/>
          </p:cNvSpPr>
          <p:nvPr/>
        </p:nvSpPr>
        <p:spPr bwMode="auto">
          <a:xfrm>
            <a:off x="609600" y="5500688"/>
            <a:ext cx="3962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hlink"/>
              </a:buClr>
              <a:buSzPct val="80000"/>
              <a:buFont typeface="Wingdings" panose="05000000000000000000" pitchFamily="2" charset="2"/>
              <a:buNone/>
            </a:pPr>
            <a:r>
              <a:rPr lang="en-US" altLang="en-US" b="1"/>
              <a:t>Lịch của người Ai Cập cổ </a:t>
            </a:r>
            <a:endParaRPr lang="en-US" altLang="en-US"/>
          </a:p>
        </p:txBody>
      </p:sp>
      <p:sp>
        <p:nvSpPr>
          <p:cNvPr id="21511" name="AutoShape 8">
            <a:hlinkClick r:id="rId5" action="ppaction://hlinksldjump" highlightClick="1"/>
          </p:cNvPr>
          <p:cNvSpPr>
            <a:spLocks noChangeArrowheads="1"/>
          </p:cNvSpPr>
          <p:nvPr/>
        </p:nvSpPr>
        <p:spPr bwMode="auto">
          <a:xfrm>
            <a:off x="8686800" y="6248400"/>
            <a:ext cx="304800" cy="304800"/>
          </a:xfrm>
          <a:prstGeom prst="actionButtonBackPrevious">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wedge">
                                      <p:cBhvr>
                                        <p:cTn id="7" dur="2000"/>
                                        <p:tgtEl>
                                          <p:spTgt spid="3687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6871"/>
                                        </p:tgtEl>
                                        <p:attrNameLst>
                                          <p:attrName>style.visibility</p:attrName>
                                        </p:attrNameLst>
                                      </p:cBhvr>
                                      <p:to>
                                        <p:strVal val="visible"/>
                                      </p:to>
                                    </p:set>
                                    <p:animEffect transition="in" filter="wedge">
                                      <p:cBhvr>
                                        <p:cTn id="10" dur="2000"/>
                                        <p:tgtEl>
                                          <p:spTgt spid="368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36866"/>
                                        </p:tgtEl>
                                        <p:attrNameLst>
                                          <p:attrName>style.visibility</p:attrName>
                                        </p:attrNameLst>
                                      </p:cBhvr>
                                      <p:to>
                                        <p:strVal val="visible"/>
                                      </p:to>
                                    </p:set>
                                    <p:animEffect transition="in" filter="wedge">
                                      <p:cBhvr>
                                        <p:cTn id="15" dur="2000"/>
                                        <p:tgtEl>
                                          <p:spTgt spid="36866"/>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36868"/>
                                        </p:tgtEl>
                                        <p:attrNameLst>
                                          <p:attrName>style.visibility</p:attrName>
                                        </p:attrNameLst>
                                      </p:cBhvr>
                                      <p:to>
                                        <p:strVal val="visible"/>
                                      </p:to>
                                    </p:set>
                                    <p:animEffect transition="in" filter="wedge">
                                      <p:cBhvr>
                                        <p:cTn id="18" dur="2000"/>
                                        <p:tgtEl>
                                          <p:spTgt spid="368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nodeType="clickEffect">
                                  <p:stCondLst>
                                    <p:cond delay="0"/>
                                  </p:stCondLst>
                                  <p:childTnLst>
                                    <p:set>
                                      <p:cBhvr>
                                        <p:cTn id="22" dur="1" fill="hold">
                                          <p:stCondLst>
                                            <p:cond delay="0"/>
                                          </p:stCondLst>
                                        </p:cTn>
                                        <p:tgtEl>
                                          <p:spTgt spid="36867"/>
                                        </p:tgtEl>
                                        <p:attrNameLst>
                                          <p:attrName>style.visibility</p:attrName>
                                        </p:attrNameLst>
                                      </p:cBhvr>
                                      <p:to>
                                        <p:strVal val="visible"/>
                                      </p:to>
                                    </p:set>
                                    <p:animEffect transition="in" filter="wedge">
                                      <p:cBhvr>
                                        <p:cTn id="23" dur="2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533400" y="1219200"/>
            <a:ext cx="8077200" cy="2286000"/>
            <a:chOff x="192" y="240"/>
            <a:chExt cx="3630" cy="480"/>
          </a:xfrm>
        </p:grpSpPr>
        <p:pic>
          <p:nvPicPr>
            <p:cNvPr id="22532" name="Picture 3" des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 y="240"/>
              <a:ext cx="378" cy="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4" desc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240"/>
              <a:ext cx="564" cy="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5" desc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240"/>
              <a:ext cx="852" cy="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6" desc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240"/>
              <a:ext cx="204" cy="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6" name="Picture 7" descr="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240"/>
              <a:ext cx="348" cy="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8" desc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 y="240"/>
              <a:ext cx="36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9" desc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6" y="240"/>
              <a:ext cx="34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0" descr="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2" y="240"/>
              <a:ext cx="38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1" desc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6" y="240"/>
              <a:ext cx="36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1" name="Text Box 12"/>
          <p:cNvSpPr txBox="1">
            <a:spLocks noChangeArrowheads="1"/>
          </p:cNvSpPr>
          <p:nvPr/>
        </p:nvSpPr>
        <p:spPr bwMode="auto">
          <a:xfrm>
            <a:off x="2286000" y="36576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i="1">
                <a:solidFill>
                  <a:srgbClr val="000099"/>
                </a:solidFill>
              </a:rPr>
              <a:t>Chữ tượng hình ở Ai Cập</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ình:Egypt dauingevek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077200" cy="50006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1600200" y="5562600"/>
            <a:ext cx="6354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vi-VN" altLang="en-US" sz="2400" b="1" i="1">
                <a:solidFill>
                  <a:srgbClr val="000099"/>
                </a:solidFill>
                <a:cs typeface="Arial" panose="020B0604020202020204" pitchFamily="34" charset="0"/>
              </a:rPr>
              <a:t>Chữ tượng hình khắc trên tường ở Ai Cập</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250px-jean-francois_champollion"/>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914400"/>
            <a:ext cx="3505200" cy="4567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descr="hier_rosetta_ston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914400"/>
            <a:ext cx="37338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Rectangle 4"/>
          <p:cNvSpPr>
            <a:spLocks noChangeArrowheads="1"/>
          </p:cNvSpPr>
          <p:nvPr/>
        </p:nvSpPr>
        <p:spPr bwMode="auto">
          <a:xfrm>
            <a:off x="5486400" y="5410200"/>
            <a:ext cx="2674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000099"/>
                </a:solidFill>
                <a:latin typeface="Times New Roman" panose="02020603050405020304" pitchFamily="18" charset="0"/>
              </a:rPr>
              <a:t>Tảng đá Rosetta</a:t>
            </a:r>
          </a:p>
        </p:txBody>
      </p:sp>
      <p:sp>
        <p:nvSpPr>
          <p:cNvPr id="24581" name="Rectangle 5"/>
          <p:cNvSpPr>
            <a:spLocks noChangeArrowheads="1"/>
          </p:cNvSpPr>
          <p:nvPr/>
        </p:nvSpPr>
        <p:spPr bwMode="auto">
          <a:xfrm>
            <a:off x="1295400" y="5562600"/>
            <a:ext cx="2251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000099"/>
                </a:solidFill>
                <a:latin typeface="Times New Roman" panose="02020603050405020304" pitchFamily="18" charset="0"/>
              </a:rPr>
              <a:t>Champollion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endParaRPr lang="en-US" altLang="en-US" smtClean="0"/>
          </a:p>
        </p:txBody>
      </p:sp>
      <p:sp>
        <p:nvSpPr>
          <p:cNvPr id="116739" name="Rectangle 3"/>
          <p:cNvSpPr>
            <a:spLocks noGrp="1" noChangeArrowheads="1"/>
          </p:cNvSpPr>
          <p:nvPr>
            <p:ph type="body" idx="1"/>
          </p:nvPr>
        </p:nvSpPr>
        <p:spPr/>
        <p:txBody>
          <a:bodyPr/>
          <a:lstStyle/>
          <a:p>
            <a:pPr eaLnBrk="1" hangingPunct="1">
              <a:defRPr/>
            </a:pPr>
            <a:endParaRPr lang="en-US" altLang="en-US" smtClean="0"/>
          </a:p>
        </p:txBody>
      </p:sp>
      <p:pic>
        <p:nvPicPr>
          <p:cNvPr id="116740" name="Picture 4" descr="luoc_do_phuong_dong_500"/>
          <p:cNvPicPr>
            <a:picLocks noChangeAspect="1" noChangeArrowheads="1"/>
          </p:cNvPicPr>
          <p:nvPr/>
        </p:nvPicPr>
        <p:blipFill>
          <a:blip r:embed="rId2">
            <a:lum bright="-36000" contrast="36000"/>
            <a:extLst>
              <a:ext uri="{28A0092B-C50C-407E-A947-70E740481C1C}">
                <a14:useLocalDpi xmlns:a14="http://schemas.microsoft.com/office/drawing/2010/main" val="0"/>
              </a:ext>
            </a:extLst>
          </a:blip>
          <a:srcRect/>
          <a:stretch>
            <a:fillRect/>
          </a:stretch>
        </p:blipFill>
        <p:spPr bwMode="auto">
          <a:xfrm>
            <a:off x="0" y="0"/>
            <a:ext cx="9144000" cy="6477000"/>
          </a:xfrm>
          <a:prstGeom prst="rect">
            <a:avLst/>
          </a:prstGeom>
          <a:solidFill>
            <a:srgbClr val="000000"/>
          </a:solidFill>
          <a:ln w="9525">
            <a:solidFill>
              <a:srgbClr val="000000"/>
            </a:solidFill>
            <a:miter lim="800000"/>
            <a:headEnd/>
            <a:tailEnd/>
          </a:ln>
        </p:spPr>
      </p:pic>
      <p:sp>
        <p:nvSpPr>
          <p:cNvPr id="116741" name="Text Box 5"/>
          <p:cNvSpPr txBox="1">
            <a:spLocks noChangeArrowheads="1"/>
          </p:cNvSpPr>
          <p:nvPr/>
        </p:nvSpPr>
        <p:spPr bwMode="auto">
          <a:xfrm>
            <a:off x="0" y="6491288"/>
            <a:ext cx="9144000" cy="36671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solidFill>
                  <a:schemeClr val="bg1"/>
                </a:solidFill>
              </a:rPr>
              <a:t>LƯỢC ĐỒ CÁC QUỐC GIA CỔ ĐẠI PHƯƠNG ĐÔNG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box(in)">
                                      <p:cBhvr>
                                        <p:cTn id="7" dur="500"/>
                                        <p:tgtEl>
                                          <p:spTgt spid="116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Effect transition="in" filter="box(in)">
                                      <p:cBhvr>
                                        <p:cTn id="12" dur="500"/>
                                        <p:tgtEl>
                                          <p:spTgt spid="116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6962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ChangeArrowheads="1"/>
          </p:cNvSpPr>
          <p:nvPr/>
        </p:nvSpPr>
        <p:spPr bwMode="auto">
          <a:xfrm>
            <a:off x="2743200" y="5334000"/>
            <a:ext cx="320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2400" b="1">
                <a:solidFill>
                  <a:srgbClr val="000099"/>
                </a:solidFill>
                <a:latin typeface="Times New Roman" panose="02020603050405020304" pitchFamily="18" charset="0"/>
              </a:rPr>
              <a:t>Chữ viết Lưỡng Hà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hu co TQu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09600"/>
            <a:ext cx="4075113"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p:cNvSpPr txBox="1">
            <a:spLocks noChangeArrowheads="1"/>
          </p:cNvSpPr>
          <p:nvPr/>
        </p:nvSpPr>
        <p:spPr bwMode="auto">
          <a:xfrm>
            <a:off x="2514600" y="56388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99"/>
                </a:solidFill>
              </a:rPr>
              <a:t>CHỮ VIẾT TRUNG QUỐC CỔ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334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0" y="533400"/>
            <a:ext cx="7543800" cy="5329238"/>
          </a:xfrm>
          <a:solidFill>
            <a:srgbClr val="FFCC00"/>
          </a:solidFill>
          <a:ln w="76200" cmpd="tri">
            <a:solidFill>
              <a:srgbClr val="0033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1" name="Text Box 3"/>
          <p:cNvSpPr txBox="1">
            <a:spLocks noChangeArrowheads="1"/>
          </p:cNvSpPr>
          <p:nvPr/>
        </p:nvSpPr>
        <p:spPr bwMode="auto">
          <a:xfrm>
            <a:off x="2667000" y="5867400"/>
            <a:ext cx="3810000" cy="457200"/>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chemeClr val="bg1"/>
                </a:solidFill>
              </a:rPr>
              <a:t>CHỮ VIẾT TRUNG QUỐC</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hu Giap 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3846513" cy="514350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28675" name="Text Box 5"/>
          <p:cNvSpPr txBox="1">
            <a:spLocks noChangeArrowheads="1"/>
          </p:cNvSpPr>
          <p:nvPr/>
        </p:nvSpPr>
        <p:spPr bwMode="auto">
          <a:xfrm>
            <a:off x="4572000" y="609600"/>
            <a:ext cx="42672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i="1">
                <a:solidFill>
                  <a:srgbClr val="000099"/>
                </a:solidFill>
              </a:rPr>
              <a:t>- </a:t>
            </a:r>
            <a:r>
              <a:rPr lang="en-US" altLang="en-US" sz="2000" b="1" i="1" u="sng">
                <a:solidFill>
                  <a:srgbClr val="000099"/>
                </a:solidFill>
              </a:rPr>
              <a:t>Chữ “Giáp cốt”</a:t>
            </a:r>
            <a:r>
              <a:rPr lang="en-US" altLang="en-US" sz="2000" b="1"/>
              <a:t> Vào đời nhà Thương (TK XVII TCN), các quan “Vu sứ” chuyên làm nhiệm vụ bói toán đã lấy mai rùa, xương thú mài thật nhẵn bóng  đem thui trong lửa rồi xem các vết nứt nẻ để đoán điều tốt xấu, lành dữ và sau khắc chữ lên mai rùa, xương thú để ghi lại kết quả bói toán hầu xem sự ứng nghiệm về sau. Dần dần, người đời Thương dùng chữ “giáp cốt”này để ghi các văn bản, cất trong hầm kín làm tài liệu lưu trữ. Chữ “giáp cốt” có hơn 3000 chữ đơn, được xem là thứ chữ viết xưa nhất của người Trung Quốc.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124200" y="5791200"/>
            <a:ext cx="3505200" cy="519113"/>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chemeClr val="bg1"/>
                </a:solidFill>
                <a:latin typeface="Times New Roman" panose="02020603050405020304" pitchFamily="18" charset="0"/>
              </a:rPr>
              <a:t>Chữ Brahmi Ấn Độ</a:t>
            </a:r>
          </a:p>
        </p:txBody>
      </p:sp>
      <p:pic>
        <p:nvPicPr>
          <p:cNvPr id="29699" name="Picture 3" descr="Chu Brahm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228600"/>
            <a:ext cx="7381875" cy="5495925"/>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29700" name="AutoShape 4">
            <a:hlinkClick r:id="rId3" action="ppaction://hlinksldjump" highlightClick="1"/>
          </p:cNvPr>
          <p:cNvSpPr>
            <a:spLocks noChangeArrowheads="1"/>
          </p:cNvSpPr>
          <p:nvPr/>
        </p:nvSpPr>
        <p:spPr bwMode="auto">
          <a:xfrm>
            <a:off x="8305800" y="6172200"/>
            <a:ext cx="533400" cy="381000"/>
          </a:xfrm>
          <a:prstGeom prst="actionButtonBackPrevious">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Papyrus"/>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22800" y="914400"/>
            <a:ext cx="4278313" cy="4343400"/>
          </a:xfr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Text Box 4"/>
          <p:cNvSpPr txBox="1">
            <a:spLocks noChangeArrowheads="1"/>
          </p:cNvSpPr>
          <p:nvPr/>
        </p:nvSpPr>
        <p:spPr bwMode="auto">
          <a:xfrm>
            <a:off x="6324600" y="5562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
        <p:nvSpPr>
          <p:cNvPr id="40965" name="Rectangle 5"/>
          <p:cNvSpPr>
            <a:spLocks noChangeArrowheads="1"/>
          </p:cNvSpPr>
          <p:nvPr/>
        </p:nvSpPr>
        <p:spPr bwMode="auto">
          <a:xfrm>
            <a:off x="4953000" y="5334000"/>
            <a:ext cx="3429000" cy="609600"/>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chemeClr val="bg1"/>
                </a:solidFill>
                <a:latin typeface="Times New Roman" panose="02020603050405020304" pitchFamily="18" charset="0"/>
              </a:rPr>
              <a:t>Giấy của người Ai Cập</a:t>
            </a:r>
          </a:p>
        </p:txBody>
      </p:sp>
      <p:grpSp>
        <p:nvGrpSpPr>
          <p:cNvPr id="4" name="Group 27"/>
          <p:cNvGrpSpPr>
            <a:grpSpLocks/>
          </p:cNvGrpSpPr>
          <p:nvPr/>
        </p:nvGrpSpPr>
        <p:grpSpPr bwMode="auto">
          <a:xfrm>
            <a:off x="304800" y="914400"/>
            <a:ext cx="3810000" cy="5037138"/>
            <a:chOff x="0" y="1130"/>
            <a:chExt cx="2832" cy="3078"/>
          </a:xfrm>
        </p:grpSpPr>
        <p:pic>
          <p:nvPicPr>
            <p:cNvPr id="30726" name="Picture 17" descr="Cyperus papy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0"/>
              <a:ext cx="2832" cy="2758"/>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30727" name="Rectangle 19"/>
            <p:cNvSpPr>
              <a:spLocks noChangeArrowheads="1"/>
            </p:cNvSpPr>
            <p:nvPr/>
          </p:nvSpPr>
          <p:spPr bwMode="auto">
            <a:xfrm>
              <a:off x="432" y="3845"/>
              <a:ext cx="1698" cy="363"/>
            </a:xfrm>
            <a:prstGeom prst="rect">
              <a:avLst/>
            </a:prstGeom>
            <a:solidFill>
              <a:srgbClr val="0000FF"/>
            </a:solidFill>
            <a:ln w="76200" cmpd="tri">
              <a:solidFill>
                <a:srgbClr val="003300"/>
              </a:solidFill>
              <a:miter lim="800000"/>
              <a:headEnd/>
              <a:tailEnd/>
            </a:ln>
          </p:spPr>
          <p:txBody>
            <a:bodyPr wrap="none" anchor="ct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solidFill>
                    <a:schemeClr val="bg1"/>
                  </a:solidFill>
                  <a:latin typeface="Times New Roman" panose="02020603050405020304" pitchFamily="18" charset="0"/>
                </a:rPr>
                <a:t>Cây papyrus</a:t>
              </a:r>
              <a:r>
                <a:rPr lang="en-US" altLang="en-US" sz="2400">
                  <a:solidFill>
                    <a:schemeClr val="bg1"/>
                  </a:solidFill>
                  <a:latin typeface="Times New Roman" panose="02020603050405020304" pitchFamily="18" charset="0"/>
                </a:rPr>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box(in)">
                                      <p:cBhvr>
                                        <p:cTn id="12" dur="500"/>
                                        <p:tgtEl>
                                          <p:spTgt spid="40963"/>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40965"/>
                                        </p:tgtEl>
                                        <p:attrNameLst>
                                          <p:attrName>style.visibility</p:attrName>
                                        </p:attrNameLst>
                                      </p:cBhvr>
                                      <p:to>
                                        <p:strVal val="visible"/>
                                      </p:to>
                                    </p:set>
                                    <p:animEffect transition="in" filter="plus(in)">
                                      <p:cBhvr>
                                        <p:cTn id="15" dur="20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sam_activites_court_photo_271_cuneiforme"/>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51113" y="609600"/>
            <a:ext cx="3967162" cy="4572000"/>
          </a:xfr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Text Box 4"/>
          <p:cNvSpPr txBox="1">
            <a:spLocks noChangeArrowheads="1"/>
          </p:cNvSpPr>
          <p:nvPr/>
        </p:nvSpPr>
        <p:spPr bwMode="auto">
          <a:xfrm>
            <a:off x="2362200" y="5181600"/>
            <a:ext cx="4343400" cy="82232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latin typeface="Times New Roman" panose="02020603050405020304" pitchFamily="18" charset="0"/>
              </a:rPr>
              <a:t>Chữ hình đinh viết trên đất sét của người Lưỡng Hà</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write2p22.jpg (103179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4419600" cy="3436938"/>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32771" name="Text Box 4"/>
          <p:cNvSpPr txBox="1">
            <a:spLocks noChangeArrowheads="1"/>
          </p:cNvSpPr>
          <p:nvPr/>
        </p:nvSpPr>
        <p:spPr bwMode="auto">
          <a:xfrm>
            <a:off x="2743200" y="4953000"/>
            <a:ext cx="3429000" cy="457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i="1">
                <a:solidFill>
                  <a:schemeClr val="bg1"/>
                </a:solidFill>
              </a:rPr>
              <a:t>Chữ viết trên mai rùa</a:t>
            </a:r>
          </a:p>
        </p:txBody>
      </p:sp>
      <p:pic>
        <p:nvPicPr>
          <p:cNvPr id="32772" name="Picture 7" descr="chu viet tren mai r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47800"/>
            <a:ext cx="3581400" cy="342900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sachx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57200"/>
            <a:ext cx="3287713" cy="510540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33795" name="Text Box 5"/>
          <p:cNvSpPr txBox="1">
            <a:spLocks noChangeArrowheads="1"/>
          </p:cNvSpPr>
          <p:nvPr/>
        </p:nvSpPr>
        <p:spPr bwMode="auto">
          <a:xfrm>
            <a:off x="2895600" y="5562600"/>
            <a:ext cx="3429000" cy="457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i="1">
                <a:solidFill>
                  <a:schemeClr val="bg1"/>
                </a:solidFill>
              </a:rPr>
              <a:t>Chữ viết trên thẻ tre</a:t>
            </a:r>
          </a:p>
        </p:txBody>
      </p:sp>
      <p:sp>
        <p:nvSpPr>
          <p:cNvPr id="33796" name="AutoShape 6">
            <a:hlinkClick r:id="rId3" action="ppaction://hlinksldjump" highlightClick="1"/>
          </p:cNvPr>
          <p:cNvSpPr>
            <a:spLocks noChangeArrowheads="1"/>
          </p:cNvSpPr>
          <p:nvPr/>
        </p:nvSpPr>
        <p:spPr bwMode="auto">
          <a:xfrm>
            <a:off x="7543800" y="6324600"/>
            <a:ext cx="381000" cy="381000"/>
          </a:xfrm>
          <a:prstGeom prst="actionButtonBackPrevious">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04800" y="1295400"/>
            <a:ext cx="8534400" cy="9128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381000" y="2286000"/>
            <a:ext cx="797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3300"/>
                </a:solidFill>
                <a:latin typeface="VNI Aptima" pitchFamily="2" charset="0"/>
              </a:rPr>
              <a:t>1	  2	     3	           10             100             1000</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81400"/>
            <a:ext cx="8610600" cy="1223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 Box 5"/>
          <p:cNvSpPr txBox="1">
            <a:spLocks noChangeArrowheads="1"/>
          </p:cNvSpPr>
          <p:nvPr/>
        </p:nvSpPr>
        <p:spPr bwMode="auto">
          <a:xfrm>
            <a:off x="158750" y="4876800"/>
            <a:ext cx="8985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i="1">
                <a:solidFill>
                  <a:srgbClr val="0000FF"/>
                </a:solidFill>
                <a:latin typeface="VNI Aptima" pitchFamily="2" charset="0"/>
              </a:rPr>
              <a:t>1   2         3      4	  5     6        7       8         9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8" descr="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p:cNvSpPr>
            <a:spLocks noGrp="1" noChangeArrowheads="1"/>
          </p:cNvSpPr>
          <p:nvPr>
            <p:ph type="title"/>
          </p:nvPr>
        </p:nvSpPr>
        <p:spPr>
          <a:xfrm>
            <a:off x="0" y="115888"/>
            <a:ext cx="9144000" cy="576262"/>
          </a:xfrm>
          <a:ln>
            <a:solidFill>
              <a:srgbClr val="0000FF"/>
            </a:solidFill>
            <a:miter lim="800000"/>
            <a:headEnd/>
            <a:tailEnd/>
          </a:ln>
        </p:spPr>
        <p:txBody>
          <a:bodyPr/>
          <a:lstStyle/>
          <a:p>
            <a:pPr eaLnBrk="1" hangingPunct="1">
              <a:defRPr/>
            </a:pPr>
            <a:r>
              <a:rPr lang="en-US" altLang="en-US" sz="2000" b="1" smtClean="0"/>
              <a:t>BÀI 3 CÁC QUỐC GIA CỔ ĐẠI PHƯƠNG ĐÔNG</a:t>
            </a:r>
          </a:p>
        </p:txBody>
      </p:sp>
      <p:sp>
        <p:nvSpPr>
          <p:cNvPr id="98308" name="Rectangle 4"/>
          <p:cNvSpPr>
            <a:spLocks noGrp="1" noChangeArrowheads="1"/>
          </p:cNvSpPr>
          <p:nvPr>
            <p:ph type="body" sz="half" idx="1"/>
          </p:nvPr>
        </p:nvSpPr>
        <p:spPr>
          <a:xfrm>
            <a:off x="179388" y="908050"/>
            <a:ext cx="3816350" cy="5761038"/>
          </a:xfrm>
          <a:ln>
            <a:solidFill>
              <a:srgbClr val="0000FF"/>
            </a:solidFill>
            <a:miter lim="800000"/>
            <a:headEnd/>
            <a:tailEnd/>
          </a:ln>
        </p:spPr>
        <p:txBody>
          <a:bodyPr/>
          <a:lstStyle/>
          <a:p>
            <a:pPr eaLnBrk="1" hangingPunct="1">
              <a:buFont typeface="Wingdings" panose="05000000000000000000" pitchFamily="2" charset="2"/>
              <a:buNone/>
              <a:defRPr/>
            </a:pPr>
            <a:r>
              <a:rPr lang="en-US" altLang="en-US" sz="1600" b="1" smtClean="0">
                <a:latin typeface="Times New Roman" panose="02020603050405020304" pitchFamily="18" charset="0"/>
              </a:rPr>
              <a:t>1. Điều kiện tự nhiên và sự phát triển kinh tế</a:t>
            </a:r>
          </a:p>
        </p:txBody>
      </p:sp>
      <p:sp>
        <p:nvSpPr>
          <p:cNvPr id="98309" name="Rectangle 5"/>
          <p:cNvSpPr>
            <a:spLocks noGrp="1" noChangeArrowheads="1"/>
          </p:cNvSpPr>
          <p:nvPr>
            <p:ph type="body" sz="half" idx="2"/>
          </p:nvPr>
        </p:nvSpPr>
        <p:spPr>
          <a:xfrm>
            <a:off x="4140200" y="908050"/>
            <a:ext cx="4824413" cy="5761038"/>
          </a:xfrm>
          <a:ln>
            <a:solidFill>
              <a:srgbClr val="0000FF"/>
            </a:solidFill>
            <a:miter lim="800000"/>
            <a:headEnd/>
            <a:tailEnd/>
          </a:ln>
        </p:spPr>
        <p:txBody>
          <a:bodyPr/>
          <a:lstStyle/>
          <a:p>
            <a:pPr marL="533400" indent="-533400" eaLnBrk="1" hangingPunct="1">
              <a:lnSpc>
                <a:spcPct val="90000"/>
              </a:lnSpc>
              <a:buFont typeface="Wingdings" panose="05000000000000000000" pitchFamily="2" charset="2"/>
              <a:buNone/>
              <a:defRPr/>
            </a:pPr>
            <a:r>
              <a:rPr lang="en-US" altLang="en-US" sz="1600" b="1" dirty="0" smtClean="0">
                <a:latin typeface="Times New Roman" panose="02020603050405020304" pitchFamily="18" charset="0"/>
              </a:rPr>
              <a:t>a. </a:t>
            </a:r>
            <a:r>
              <a:rPr lang="en-US" altLang="en-US" sz="1600" b="1" dirty="0" err="1" smtClean="0">
                <a:latin typeface="Times New Roman" panose="02020603050405020304" pitchFamily="18" charset="0"/>
              </a:rPr>
              <a:t>Điều</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kiên</a:t>
            </a:r>
            <a:r>
              <a:rPr lang="en-US" altLang="en-US" sz="1600" b="1" dirty="0" smtClean="0">
                <a:latin typeface="Times New Roman" panose="02020603050405020304" pitchFamily="18" charset="0"/>
              </a:rPr>
              <a:t> </a:t>
            </a:r>
          </a:p>
          <a:p>
            <a:pPr marL="533400" indent="-533400" eaLnBrk="1" hangingPunct="1">
              <a:lnSpc>
                <a:spcPct val="90000"/>
              </a:lnSpc>
              <a:buFontTx/>
              <a:buNone/>
              <a:defRPr/>
            </a:pP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Kỹ</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thuật</a:t>
            </a:r>
            <a:r>
              <a:rPr lang="en-US" altLang="en-US" sz="1600" b="1" dirty="0" smtClean="0">
                <a:latin typeface="Times New Roman" panose="02020603050405020304" pitchFamily="18" charset="0"/>
              </a:rPr>
              <a:t>: </a:t>
            </a:r>
          </a:p>
          <a:p>
            <a:pPr marL="533400" indent="-533400" eaLnBrk="1" hangingPunct="1">
              <a:lnSpc>
                <a:spcPct val="90000"/>
              </a:lnSpc>
              <a:buFontTx/>
              <a:buNone/>
              <a:defRPr/>
            </a:pPr>
            <a:r>
              <a:rPr lang="en-US" altLang="en-US" sz="1600" dirty="0" err="1" smtClean="0">
                <a:latin typeface="Times New Roman" panose="02020603050405020304" pitchFamily="18" charset="0"/>
              </a:rPr>
              <a:t>Chủ</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yếu</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đá</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gỗ</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tre</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đồng</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thau</a:t>
            </a:r>
            <a:endParaRPr lang="en-US" altLang="en-US" sz="1600" dirty="0" smtClean="0">
              <a:latin typeface="Times New Roman" panose="02020603050405020304" pitchFamily="18" charset="0"/>
            </a:endParaRPr>
          </a:p>
          <a:p>
            <a:pPr marL="533400" indent="-533400" eaLnBrk="1" hangingPunct="1">
              <a:lnSpc>
                <a:spcPct val="90000"/>
              </a:lnSpc>
              <a:buFontTx/>
              <a:buNone/>
              <a:defRPr/>
            </a:pP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Tự</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nhiên</a:t>
            </a:r>
            <a:r>
              <a:rPr lang="en-US" altLang="en-US" sz="1600" b="1" dirty="0" smtClean="0">
                <a:latin typeface="Times New Roman" panose="02020603050405020304" pitchFamily="18" charset="0"/>
              </a:rPr>
              <a:t> </a:t>
            </a:r>
          </a:p>
          <a:p>
            <a:pPr marL="533400" indent="-533400" eaLnBrk="1" hangingPunct="1">
              <a:lnSpc>
                <a:spcPct val="90000"/>
              </a:lnSpc>
              <a:buFontTx/>
              <a:buNone/>
              <a:defRPr/>
            </a:pPr>
            <a:r>
              <a:rPr lang="en-US" altLang="en-US" sz="1600" dirty="0" smtClean="0">
                <a:latin typeface="Times New Roman" panose="02020603050405020304" pitchFamily="18" charset="0"/>
              </a:rPr>
              <a:t>-</a:t>
            </a:r>
            <a:r>
              <a:rPr lang="en-US" altLang="en-US" sz="1600" dirty="0" err="1" smtClean="0">
                <a:latin typeface="Times New Roman" panose="02020603050405020304" pitchFamily="18" charset="0"/>
              </a:rPr>
              <a:t>Thuận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lợi</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Đất</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đai</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mầu</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mỡ</a:t>
            </a:r>
            <a:endParaRPr lang="en-US" altLang="en-US" sz="1600" dirty="0" smtClean="0">
              <a:latin typeface="Times New Roman" panose="02020603050405020304" pitchFamily="18" charset="0"/>
            </a:endParaRPr>
          </a:p>
          <a:p>
            <a:pPr marL="533400" indent="-533400" eaLnBrk="1" hangingPunct="1">
              <a:lnSpc>
                <a:spcPct val="90000"/>
              </a:lnSpc>
              <a:buFontTx/>
              <a:buNone/>
              <a:defRPr/>
            </a:pP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Khó</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khăn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Dễ</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bị</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lũ</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lụt</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hạn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hán</a:t>
            </a:r>
            <a:endParaRPr lang="en-US" altLang="en-US" sz="1600" dirty="0" smtClean="0">
              <a:latin typeface="Times New Roman" panose="02020603050405020304" pitchFamily="18" charset="0"/>
            </a:endParaRPr>
          </a:p>
          <a:p>
            <a:pPr marL="533400" indent="-533400" eaLnBrk="1" hangingPunct="1">
              <a:lnSpc>
                <a:spcPct val="90000"/>
              </a:lnSpc>
              <a:buFontTx/>
              <a:buNone/>
              <a:defRPr/>
            </a:pPr>
            <a:r>
              <a:rPr lang="en-US" altLang="en-US" sz="1600" b="1" dirty="0" smtClean="0">
                <a:latin typeface="Times New Roman" panose="02020603050405020304" pitchFamily="18" charset="0"/>
              </a:rPr>
              <a:t>b. </a:t>
            </a:r>
            <a:r>
              <a:rPr lang="en-US" altLang="en-US" sz="1600" b="1" dirty="0" err="1" smtClean="0">
                <a:latin typeface="Times New Roman" panose="02020603050405020304" pitchFamily="18" charset="0"/>
              </a:rPr>
              <a:t>Sự</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phát</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triển</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của</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các</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nghành</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kinh</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tế</a:t>
            </a:r>
            <a:endParaRPr lang="en-US" altLang="en-US" sz="1600" b="1" dirty="0" smtClean="0">
              <a:latin typeface="Times New Roman" panose="02020603050405020304" pitchFamily="18" charset="0"/>
            </a:endParaRPr>
          </a:p>
          <a:p>
            <a:pPr marL="533400" indent="-533400" eaLnBrk="1" hangingPunct="1">
              <a:lnSpc>
                <a:spcPct val="90000"/>
              </a:lnSpc>
              <a:buFontTx/>
              <a:buNone/>
              <a:defRPr/>
            </a:pPr>
            <a:r>
              <a:rPr lang="en-US" altLang="en-US" sz="1600" b="1" dirty="0" err="1" smtClean="0">
                <a:latin typeface="Times New Roman" panose="02020603050405020304" pitchFamily="18" charset="0"/>
              </a:rPr>
              <a:t>Nghành</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chính:</a:t>
            </a:r>
            <a:r>
              <a:rPr lang="en-US" altLang="en-US" sz="1600" dirty="0" err="1" smtClean="0">
                <a:latin typeface="Times New Roman" panose="02020603050405020304" pitchFamily="18" charset="0"/>
              </a:rPr>
              <a:t>Nông</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nghiệp</a:t>
            </a:r>
            <a:endParaRPr lang="en-US" altLang="en-US" sz="1600" dirty="0" smtClean="0">
              <a:latin typeface="Times New Roman" panose="02020603050405020304" pitchFamily="18" charset="0"/>
            </a:endParaRPr>
          </a:p>
          <a:p>
            <a:pPr marL="533400" indent="-533400" eaLnBrk="1" hangingPunct="1">
              <a:lnSpc>
                <a:spcPct val="90000"/>
              </a:lnSpc>
              <a:buFontTx/>
              <a:buNone/>
              <a:defRPr/>
            </a:pPr>
            <a:r>
              <a:rPr lang="en-US" altLang="en-US" sz="1600" b="1" dirty="0" err="1" smtClean="0">
                <a:latin typeface="Times New Roman" panose="02020603050405020304" pitchFamily="18" charset="0"/>
              </a:rPr>
              <a:t>Hỗ</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trợ</a:t>
            </a:r>
            <a:r>
              <a:rPr lang="en-US" altLang="en-US" sz="1600" b="1" dirty="0" smtClean="0">
                <a:latin typeface="Times New Roman" panose="02020603050405020304" pitchFamily="18" charset="0"/>
              </a:rPr>
              <a:t>:</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Chăn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nuôi</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thủ</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công</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nghiệp</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trao</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đổi</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sản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phẩm</a:t>
            </a:r>
            <a:endParaRPr lang="en-US" altLang="en-US" sz="1600" dirty="0" smtClean="0">
              <a:latin typeface="Times New Roman" panose="02020603050405020304" pitchFamily="18" charset="0"/>
            </a:endParaRPr>
          </a:p>
          <a:p>
            <a:pPr marL="533400" indent="-533400" eaLnBrk="1" hangingPunct="1">
              <a:lnSpc>
                <a:spcPct val="90000"/>
              </a:lnSpc>
              <a:buFontTx/>
              <a:buNone/>
              <a:defRPr/>
            </a:pPr>
            <a:r>
              <a:rPr lang="en-US" altLang="en-US" sz="1600" dirty="0" err="1" smtClean="0">
                <a:latin typeface="Times New Roman" panose="02020603050405020304" pitchFamily="18" charset="0"/>
              </a:rPr>
              <a:t>Để</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sản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xuất</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nông</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nghiệp</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họ</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phải</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liên</a:t>
            </a:r>
            <a:r>
              <a:rPr lang="en-US" altLang="en-US" sz="1600" dirty="0" smtClean="0">
                <a:latin typeface="Times New Roman" panose="02020603050405020304" pitchFamily="18" charset="0"/>
              </a:rPr>
              <a:t> minh </a:t>
            </a:r>
            <a:r>
              <a:rPr lang="en-US" altLang="en-US" sz="1600" dirty="0" err="1" smtClean="0">
                <a:latin typeface="Times New Roman" panose="02020603050405020304" pitchFamily="18" charset="0"/>
              </a:rPr>
              <a:t>để</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làm</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thủy</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lợi</a:t>
            </a:r>
            <a:r>
              <a:rPr lang="en-US" altLang="en-US" sz="1600" dirty="0" smtClean="0">
                <a:latin typeface="Times New Roman" panose="02020603050405020304" pitchFamily="18" charset="0"/>
              </a:rPr>
              <a:t>.</a:t>
            </a:r>
          </a:p>
          <a:p>
            <a:pPr marL="533400" indent="-533400" eaLnBrk="1" hangingPunct="1">
              <a:lnSpc>
                <a:spcPct val="90000"/>
              </a:lnSpc>
              <a:buFontTx/>
              <a:buNone/>
              <a:defRPr/>
            </a:pPr>
            <a:r>
              <a:rPr lang="en-US" altLang="en-US" sz="1600" dirty="0" smtClean="0">
                <a:latin typeface="Times New Roman" panose="02020603050405020304" pitchFamily="18" charset="0"/>
                <a:cs typeface="Times New Roman" panose="02020603050405020304" pitchFamily="18" charset="0"/>
              </a:rPr>
              <a:t>→</a:t>
            </a:r>
            <a:r>
              <a:rPr lang="en-US" altLang="en-US" sz="1600" dirty="0" smtClean="0">
                <a:latin typeface="Times New Roman" panose="02020603050405020304" pitchFamily="18" charset="0"/>
              </a:rPr>
              <a:t> Do </a:t>
            </a:r>
            <a:r>
              <a:rPr lang="en-US" altLang="en-US" sz="1600" dirty="0" err="1" smtClean="0">
                <a:latin typeface="Times New Roman" panose="02020603050405020304" pitchFamily="18" charset="0"/>
              </a:rPr>
              <a:t>sản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xuất</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phát</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triển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và</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liên</a:t>
            </a:r>
            <a:r>
              <a:rPr lang="en-US" altLang="en-US" sz="1600" dirty="0" smtClean="0">
                <a:latin typeface="Times New Roman" panose="02020603050405020304" pitchFamily="18" charset="0"/>
              </a:rPr>
              <a:t> minh </a:t>
            </a:r>
            <a:r>
              <a:rPr lang="en-US" altLang="en-US" sz="1600" dirty="0" err="1" smtClean="0">
                <a:latin typeface="Times New Roman" panose="02020603050405020304" pitchFamily="18" charset="0"/>
              </a:rPr>
              <a:t>làm</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thủy</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lợi</a:t>
            </a:r>
            <a:r>
              <a:rPr lang="en-US" altLang="en-US" sz="1600" dirty="0" smtClean="0">
                <a:latin typeface="Times New Roman" panose="02020603050405020304" pitchFamily="18" charset="0"/>
                <a:cs typeface="Times New Roman" panose="02020603050405020304" pitchFamily="18" charset="0"/>
              </a:rPr>
              <a:t>→ </a:t>
            </a:r>
            <a:r>
              <a:rPr lang="en-US" altLang="en-US" sz="1600" dirty="0" err="1" smtClean="0">
                <a:latin typeface="Times New Roman" panose="02020603050405020304" pitchFamily="18" charset="0"/>
                <a:cs typeface="Times New Roman" panose="02020603050405020304" pitchFamily="18" charset="0"/>
              </a:rPr>
              <a:t>giai</a:t>
            </a:r>
            <a:r>
              <a:rPr lang="en-US" altLang="en-US" sz="1600" dirty="0" smtClean="0">
                <a:latin typeface="Times New Roman" panose="02020603050405020304" pitchFamily="18" charset="0"/>
                <a:cs typeface="Times New Roman" panose="02020603050405020304" pitchFamily="18" charset="0"/>
              </a:rPr>
              <a:t> </a:t>
            </a:r>
            <a:r>
              <a:rPr lang="en-US" altLang="en-US" sz="1600" dirty="0" err="1" smtClean="0">
                <a:latin typeface="Times New Roman" panose="02020603050405020304" pitchFamily="18" charset="0"/>
                <a:cs typeface="Times New Roman" panose="02020603050405020304" pitchFamily="18" charset="0"/>
              </a:rPr>
              <a:t>cấp</a:t>
            </a:r>
            <a:r>
              <a:rPr lang="en-US" altLang="en-US" sz="1600" dirty="0" smtClean="0">
                <a:latin typeface="Times New Roman" panose="02020603050405020304" pitchFamily="18" charset="0"/>
                <a:cs typeface="Times New Roman" panose="02020603050405020304" pitchFamily="18" charset="0"/>
              </a:rPr>
              <a:t> </a:t>
            </a:r>
            <a:r>
              <a:rPr lang="en-US" altLang="en-US" sz="1600" dirty="0" err="1" smtClean="0">
                <a:latin typeface="Times New Roman" panose="02020603050405020304" pitchFamily="18" charset="0"/>
                <a:cs typeface="Times New Roman" panose="02020603050405020304" pitchFamily="18" charset="0"/>
              </a:rPr>
              <a:t>và</a:t>
            </a:r>
            <a:r>
              <a:rPr lang="en-US" altLang="en-US" sz="1600" dirty="0" smtClean="0">
                <a:latin typeface="Times New Roman" panose="02020603050405020304" pitchFamily="18" charset="0"/>
                <a:cs typeface="Times New Roman" panose="02020603050405020304" pitchFamily="18" charset="0"/>
              </a:rPr>
              <a:t> </a:t>
            </a:r>
            <a:r>
              <a:rPr lang="en-US" altLang="en-US" sz="1600" dirty="0" err="1" smtClean="0">
                <a:latin typeface="Times New Roman" panose="02020603050405020304" pitchFamily="18" charset="0"/>
                <a:cs typeface="Times New Roman" panose="02020603050405020304" pitchFamily="18" charset="0"/>
              </a:rPr>
              <a:t>nhà</a:t>
            </a:r>
            <a:r>
              <a:rPr lang="en-US" altLang="en-US" sz="1600" dirty="0" smtClean="0">
                <a:latin typeface="Times New Roman" panose="02020603050405020304" pitchFamily="18" charset="0"/>
                <a:cs typeface="Times New Roman" panose="02020603050405020304" pitchFamily="18" charset="0"/>
              </a:rPr>
              <a:t> </a:t>
            </a:r>
            <a:r>
              <a:rPr lang="en-US" altLang="en-US" sz="1600" dirty="0" err="1" smtClean="0">
                <a:latin typeface="Times New Roman" panose="02020603050405020304" pitchFamily="18" charset="0"/>
                <a:cs typeface="Times New Roman" panose="02020603050405020304" pitchFamily="18" charset="0"/>
              </a:rPr>
              <a:t>nước</a:t>
            </a:r>
            <a:r>
              <a:rPr lang="en-US" altLang="en-US" sz="1600" dirty="0" smtClean="0">
                <a:latin typeface="Times New Roman" panose="02020603050405020304" pitchFamily="18" charset="0"/>
                <a:cs typeface="Times New Roman" panose="02020603050405020304" pitchFamily="18" charset="0"/>
              </a:rPr>
              <a:t> </a:t>
            </a:r>
            <a:r>
              <a:rPr lang="en-US" altLang="en-US" sz="1600" dirty="0" err="1" smtClean="0">
                <a:latin typeface="Times New Roman" panose="02020603050405020304" pitchFamily="18" charset="0"/>
                <a:cs typeface="Times New Roman" panose="02020603050405020304" pitchFamily="18" charset="0"/>
              </a:rPr>
              <a:t>sớm</a:t>
            </a:r>
            <a:r>
              <a:rPr lang="en-US" altLang="en-US" sz="1600" dirty="0" smtClean="0">
                <a:latin typeface="Times New Roman" panose="02020603050405020304" pitchFamily="18" charset="0"/>
                <a:cs typeface="Times New Roman" panose="02020603050405020304" pitchFamily="18" charset="0"/>
              </a:rPr>
              <a:t> </a:t>
            </a:r>
            <a:r>
              <a:rPr lang="en-US" altLang="en-US" sz="1600" dirty="0" err="1" smtClean="0">
                <a:latin typeface="Times New Roman" panose="02020603050405020304" pitchFamily="18" charset="0"/>
                <a:cs typeface="Times New Roman" panose="02020603050405020304" pitchFamily="18" charset="0"/>
              </a:rPr>
              <a:t>ra</a:t>
            </a:r>
            <a:r>
              <a:rPr lang="en-US" altLang="en-US" sz="1600" dirty="0" smtClean="0">
                <a:latin typeface="Times New Roman" panose="02020603050405020304" pitchFamily="18" charset="0"/>
                <a:cs typeface="Times New Roman" panose="02020603050405020304" pitchFamily="18" charset="0"/>
              </a:rPr>
              <a:t> </a:t>
            </a:r>
            <a:r>
              <a:rPr lang="en-US" altLang="en-US" sz="1600" dirty="0" err="1" smtClean="0">
                <a:latin typeface="Times New Roman" panose="02020603050405020304" pitchFamily="18" charset="0"/>
                <a:cs typeface="Times New Roman" panose="02020603050405020304" pitchFamily="18" charset="0"/>
              </a:rPr>
              <a:t>đời</a:t>
            </a:r>
            <a:r>
              <a:rPr lang="en-US" altLang="en-US" sz="1600" dirty="0" smtClean="0">
                <a:latin typeface="Times New Roman" panose="02020603050405020304" pitchFamily="18" charset="0"/>
                <a:cs typeface="Times New Roman" panose="02020603050405020304" pitchFamily="18" charset="0"/>
              </a:rPr>
              <a:t>.</a:t>
            </a:r>
          </a:p>
          <a:p>
            <a:pPr marL="533400" indent="-533400" eaLnBrk="1" hangingPunct="1">
              <a:lnSpc>
                <a:spcPct val="90000"/>
              </a:lnSpc>
              <a:buFontTx/>
              <a:buChar char="•"/>
              <a:defRPr/>
            </a:pPr>
            <a:endParaRPr lang="en-US" altLang="en-US" sz="1600" dirty="0" smtClean="0">
              <a:latin typeface="Times New Roman" panose="02020603050405020304" pitchFamily="18" charset="0"/>
            </a:endParaRPr>
          </a:p>
        </p:txBody>
      </p:sp>
      <p:sp>
        <p:nvSpPr>
          <p:cNvPr id="98314" name="AutoShape 10"/>
          <p:cNvSpPr>
            <a:spLocks noChangeArrowheads="1"/>
          </p:cNvSpPr>
          <p:nvPr/>
        </p:nvSpPr>
        <p:spPr bwMode="auto">
          <a:xfrm>
            <a:off x="990600" y="1447800"/>
            <a:ext cx="2438400" cy="1371600"/>
          </a:xfrm>
          <a:prstGeom prst="wedgeEllipseCallout">
            <a:avLst>
              <a:gd name="adj1" fmla="val -37500"/>
              <a:gd name="adj2" fmla="val 108912"/>
            </a:avLst>
          </a:prstGeom>
          <a:gradFill rotWithShape="1">
            <a:gsLst>
              <a:gs pos="0">
                <a:srgbClr val="FF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latin typeface="Times New Roman" panose="02020603050405020304" pitchFamily="18" charset="0"/>
              </a:rPr>
              <a:t>Các quốc gia cổ đại phương Đông ra đời trong điều kiện công cụ như thế nào?</a:t>
            </a:r>
          </a:p>
        </p:txBody>
      </p:sp>
      <p:sp>
        <p:nvSpPr>
          <p:cNvPr id="98315" name="AutoShape 11"/>
          <p:cNvSpPr>
            <a:spLocks noChangeArrowheads="1"/>
          </p:cNvSpPr>
          <p:nvPr/>
        </p:nvSpPr>
        <p:spPr bwMode="auto">
          <a:xfrm>
            <a:off x="1981200" y="2514600"/>
            <a:ext cx="2438400" cy="1371600"/>
          </a:xfrm>
          <a:prstGeom prst="wedgeEllipseCallout">
            <a:avLst>
              <a:gd name="adj1" fmla="val -71875"/>
              <a:gd name="adj2" fmla="val 42245"/>
            </a:avLst>
          </a:prstGeom>
          <a:gradFill rotWithShape="1">
            <a:gsLst>
              <a:gs pos="0">
                <a:srgbClr val="FF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latin typeface="Times New Roman" panose="02020603050405020304" pitchFamily="18" charset="0"/>
              </a:rPr>
              <a:t>Với điều kiện tự nhiên như vậy có thuận lợi và khó khăn gì?</a:t>
            </a:r>
          </a:p>
        </p:txBody>
      </p:sp>
      <p:sp>
        <p:nvSpPr>
          <p:cNvPr id="98316" name="AutoShape 12"/>
          <p:cNvSpPr>
            <a:spLocks noChangeArrowheads="1"/>
          </p:cNvSpPr>
          <p:nvPr/>
        </p:nvSpPr>
        <p:spPr bwMode="auto">
          <a:xfrm>
            <a:off x="-228600" y="2667000"/>
            <a:ext cx="2438400" cy="1371600"/>
          </a:xfrm>
          <a:prstGeom prst="wedgeEllipseCallout">
            <a:avLst>
              <a:gd name="adj1" fmla="val 25000"/>
              <a:gd name="adj2" fmla="val 42245"/>
            </a:avLst>
          </a:prstGeom>
          <a:gradFill rotWithShape="1">
            <a:gsLst>
              <a:gs pos="0">
                <a:srgbClr val="FF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latin typeface="Times New Roman" panose="02020603050405020304" pitchFamily="18" charset="0"/>
              </a:rPr>
              <a:t> Các nghành kinh tế của các quốc gia cổ đại phương Đông?</a:t>
            </a:r>
          </a:p>
        </p:txBody>
      </p:sp>
      <p:sp>
        <p:nvSpPr>
          <p:cNvPr id="98317" name="AutoShape 13"/>
          <p:cNvSpPr>
            <a:spLocks noChangeArrowheads="1"/>
          </p:cNvSpPr>
          <p:nvPr/>
        </p:nvSpPr>
        <p:spPr bwMode="auto">
          <a:xfrm>
            <a:off x="1371600" y="4038600"/>
            <a:ext cx="2438400" cy="1371600"/>
          </a:xfrm>
          <a:prstGeom prst="wedgeEllipseCallout">
            <a:avLst>
              <a:gd name="adj1" fmla="val -46875"/>
              <a:gd name="adj2" fmla="val -68866"/>
            </a:avLst>
          </a:prstGeom>
          <a:gradFill rotWithShape="1">
            <a:gsLst>
              <a:gs pos="0">
                <a:srgbClr val="FF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latin typeface="Times New Roman" panose="02020603050405020304" pitchFamily="18" charset="0"/>
              </a:rPr>
              <a:t>Để có thể phát triển nông nghiệp cư dân phương Đông cổ đại đã làm gì?</a:t>
            </a:r>
          </a:p>
        </p:txBody>
      </p:sp>
      <p:sp>
        <p:nvSpPr>
          <p:cNvPr id="7178" name="AutoShape 16">
            <a:hlinkClick r:id="rId3" action="ppaction://hlinksldjump" highlightClick="1"/>
          </p:cNvPr>
          <p:cNvSpPr>
            <a:spLocks noChangeArrowheads="1"/>
          </p:cNvSpPr>
          <p:nvPr/>
        </p:nvSpPr>
        <p:spPr bwMode="auto">
          <a:xfrm>
            <a:off x="5791200" y="1828800"/>
            <a:ext cx="228600" cy="152400"/>
          </a:xfrm>
          <a:prstGeom prst="actionButtonForwardNex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9" name="AutoShape 17">
            <a:hlinkClick r:id="rId4" action="ppaction://hlinksldjump" highlightClick="1"/>
          </p:cNvPr>
          <p:cNvSpPr>
            <a:spLocks noChangeArrowheads="1"/>
          </p:cNvSpPr>
          <p:nvPr/>
        </p:nvSpPr>
        <p:spPr bwMode="auto">
          <a:xfrm>
            <a:off x="7772400" y="2667000"/>
            <a:ext cx="152400" cy="152400"/>
          </a:xfrm>
          <a:prstGeom prst="actionButtonForwardNex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8308">
                                            <p:txEl>
                                              <p:pRg st="0" end="0"/>
                                            </p:txEl>
                                          </p:spTgt>
                                        </p:tgtEl>
                                        <p:attrNameLst>
                                          <p:attrName>style.visibility</p:attrName>
                                        </p:attrNameLst>
                                      </p:cBhvr>
                                      <p:to>
                                        <p:strVal val="visible"/>
                                      </p:to>
                                    </p:set>
                                    <p:animEffect transition="in" filter="box(in)">
                                      <p:cBhvr>
                                        <p:cTn id="7" dur="500"/>
                                        <p:tgtEl>
                                          <p:spTgt spid="983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8309">
                                            <p:txEl>
                                              <p:pRg st="0" end="0"/>
                                            </p:txEl>
                                          </p:spTgt>
                                        </p:tgtEl>
                                        <p:attrNameLst>
                                          <p:attrName>style.visibility</p:attrName>
                                        </p:attrNameLst>
                                      </p:cBhvr>
                                      <p:to>
                                        <p:strVal val="visible"/>
                                      </p:to>
                                    </p:set>
                                    <p:animEffect transition="in" filter="box(in)">
                                      <p:cBhvr>
                                        <p:cTn id="12" dur="500"/>
                                        <p:tgtEl>
                                          <p:spTgt spid="9830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8309">
                                            <p:txEl>
                                              <p:pRg st="1" end="1"/>
                                            </p:txEl>
                                          </p:spTgt>
                                        </p:tgtEl>
                                        <p:attrNameLst>
                                          <p:attrName>style.visibility</p:attrName>
                                        </p:attrNameLst>
                                      </p:cBhvr>
                                      <p:to>
                                        <p:strVal val="visible"/>
                                      </p:to>
                                    </p:set>
                                    <p:animEffect transition="in" filter="box(in)">
                                      <p:cBhvr>
                                        <p:cTn id="17" dur="500"/>
                                        <p:tgtEl>
                                          <p:spTgt spid="9830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8314"/>
                                        </p:tgtEl>
                                        <p:attrNameLst>
                                          <p:attrName>style.visibility</p:attrName>
                                        </p:attrNameLst>
                                      </p:cBhvr>
                                      <p:to>
                                        <p:strVal val="visible"/>
                                      </p:to>
                                    </p:set>
                                    <p:animEffect transition="in" filter="box(in)">
                                      <p:cBhvr>
                                        <p:cTn id="22" dur="500"/>
                                        <p:tgtEl>
                                          <p:spTgt spid="983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98314"/>
                                        </p:tgtEl>
                                      </p:cBhvr>
                                    </p:animEffect>
                                    <p:set>
                                      <p:cBhvr>
                                        <p:cTn id="27" dur="1" fill="hold">
                                          <p:stCondLst>
                                            <p:cond delay="499"/>
                                          </p:stCondLst>
                                        </p:cTn>
                                        <p:tgtEl>
                                          <p:spTgt spid="9831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98309">
                                            <p:txEl>
                                              <p:pRg st="2" end="2"/>
                                            </p:txEl>
                                          </p:spTgt>
                                        </p:tgtEl>
                                        <p:attrNameLst>
                                          <p:attrName>style.visibility</p:attrName>
                                        </p:attrNameLst>
                                      </p:cBhvr>
                                      <p:to>
                                        <p:strVal val="visible"/>
                                      </p:to>
                                    </p:set>
                                    <p:animEffect transition="in" filter="box(in)">
                                      <p:cBhvr>
                                        <p:cTn id="32" dur="500"/>
                                        <p:tgtEl>
                                          <p:spTgt spid="98309">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98309">
                                            <p:txEl>
                                              <p:pRg st="3" end="3"/>
                                            </p:txEl>
                                          </p:spTgt>
                                        </p:tgtEl>
                                        <p:attrNameLst>
                                          <p:attrName>style.visibility</p:attrName>
                                        </p:attrNameLst>
                                      </p:cBhvr>
                                      <p:to>
                                        <p:strVal val="visible"/>
                                      </p:to>
                                    </p:set>
                                    <p:animEffect transition="in" filter="box(in)">
                                      <p:cBhvr>
                                        <p:cTn id="37" dur="500"/>
                                        <p:tgtEl>
                                          <p:spTgt spid="98309">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8315"/>
                                        </p:tgtEl>
                                        <p:attrNameLst>
                                          <p:attrName>style.visibility</p:attrName>
                                        </p:attrNameLst>
                                      </p:cBhvr>
                                      <p:to>
                                        <p:strVal val="visible"/>
                                      </p:to>
                                    </p:set>
                                    <p:animEffect transition="in" filter="box(in)">
                                      <p:cBhvr>
                                        <p:cTn id="42" dur="500"/>
                                        <p:tgtEl>
                                          <p:spTgt spid="983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xit" presetSubtype="16" fill="hold" grpId="1" nodeType="clickEffect">
                                  <p:stCondLst>
                                    <p:cond delay="0"/>
                                  </p:stCondLst>
                                  <p:childTnLst>
                                    <p:animEffect transition="out" filter="box(in)">
                                      <p:cBhvr>
                                        <p:cTn id="46" dur="500"/>
                                        <p:tgtEl>
                                          <p:spTgt spid="98315"/>
                                        </p:tgtEl>
                                      </p:cBhvr>
                                    </p:animEffect>
                                    <p:set>
                                      <p:cBhvr>
                                        <p:cTn id="47" dur="1" fill="hold">
                                          <p:stCondLst>
                                            <p:cond delay="499"/>
                                          </p:stCondLst>
                                        </p:cTn>
                                        <p:tgtEl>
                                          <p:spTgt spid="98315"/>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98309">
                                            <p:txEl>
                                              <p:pRg st="4" end="4"/>
                                            </p:txEl>
                                          </p:spTgt>
                                        </p:tgtEl>
                                        <p:attrNameLst>
                                          <p:attrName>style.visibility</p:attrName>
                                        </p:attrNameLst>
                                      </p:cBhvr>
                                      <p:to>
                                        <p:strVal val="visible"/>
                                      </p:to>
                                    </p:set>
                                    <p:animEffect transition="in" filter="box(in)">
                                      <p:cBhvr>
                                        <p:cTn id="52" dur="500"/>
                                        <p:tgtEl>
                                          <p:spTgt spid="98309">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98309">
                                            <p:txEl>
                                              <p:pRg st="5" end="5"/>
                                            </p:txEl>
                                          </p:spTgt>
                                        </p:tgtEl>
                                        <p:attrNameLst>
                                          <p:attrName>style.visibility</p:attrName>
                                        </p:attrNameLst>
                                      </p:cBhvr>
                                      <p:to>
                                        <p:strVal val="visible"/>
                                      </p:to>
                                    </p:set>
                                    <p:animEffect transition="in" filter="box(in)">
                                      <p:cBhvr>
                                        <p:cTn id="57" dur="500"/>
                                        <p:tgtEl>
                                          <p:spTgt spid="98309">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98309">
                                            <p:txEl>
                                              <p:pRg st="6" end="6"/>
                                            </p:txEl>
                                          </p:spTgt>
                                        </p:tgtEl>
                                        <p:attrNameLst>
                                          <p:attrName>style.visibility</p:attrName>
                                        </p:attrNameLst>
                                      </p:cBhvr>
                                      <p:to>
                                        <p:strVal val="visible"/>
                                      </p:to>
                                    </p:set>
                                    <p:animEffect transition="in" filter="box(in)">
                                      <p:cBhvr>
                                        <p:cTn id="62" dur="500"/>
                                        <p:tgtEl>
                                          <p:spTgt spid="98309">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98316"/>
                                        </p:tgtEl>
                                        <p:attrNameLst>
                                          <p:attrName>style.visibility</p:attrName>
                                        </p:attrNameLst>
                                      </p:cBhvr>
                                      <p:to>
                                        <p:strVal val="visible"/>
                                      </p:to>
                                    </p:set>
                                    <p:animEffect transition="in" filter="box(in)">
                                      <p:cBhvr>
                                        <p:cTn id="67" dur="500"/>
                                        <p:tgtEl>
                                          <p:spTgt spid="983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xit" presetSubtype="16" fill="hold" grpId="1" nodeType="clickEffect">
                                  <p:stCondLst>
                                    <p:cond delay="0"/>
                                  </p:stCondLst>
                                  <p:childTnLst>
                                    <p:animEffect transition="out" filter="box(in)">
                                      <p:cBhvr>
                                        <p:cTn id="71" dur="500"/>
                                        <p:tgtEl>
                                          <p:spTgt spid="98316"/>
                                        </p:tgtEl>
                                      </p:cBhvr>
                                    </p:animEffect>
                                    <p:set>
                                      <p:cBhvr>
                                        <p:cTn id="72" dur="1" fill="hold">
                                          <p:stCondLst>
                                            <p:cond delay="499"/>
                                          </p:stCondLst>
                                        </p:cTn>
                                        <p:tgtEl>
                                          <p:spTgt spid="9831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98309">
                                            <p:txEl>
                                              <p:pRg st="7" end="7"/>
                                            </p:txEl>
                                          </p:spTgt>
                                        </p:tgtEl>
                                        <p:attrNameLst>
                                          <p:attrName>style.visibility</p:attrName>
                                        </p:attrNameLst>
                                      </p:cBhvr>
                                      <p:to>
                                        <p:strVal val="visible"/>
                                      </p:to>
                                    </p:set>
                                    <p:animEffect transition="in" filter="box(in)">
                                      <p:cBhvr>
                                        <p:cTn id="77" dur="500"/>
                                        <p:tgtEl>
                                          <p:spTgt spid="98309">
                                            <p:txEl>
                                              <p:pRg st="7" end="7"/>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nodeType="clickEffect">
                                  <p:stCondLst>
                                    <p:cond delay="0"/>
                                  </p:stCondLst>
                                  <p:childTnLst>
                                    <p:set>
                                      <p:cBhvr>
                                        <p:cTn id="81" dur="1" fill="hold">
                                          <p:stCondLst>
                                            <p:cond delay="0"/>
                                          </p:stCondLst>
                                        </p:cTn>
                                        <p:tgtEl>
                                          <p:spTgt spid="98309">
                                            <p:txEl>
                                              <p:pRg st="8" end="8"/>
                                            </p:txEl>
                                          </p:spTgt>
                                        </p:tgtEl>
                                        <p:attrNameLst>
                                          <p:attrName>style.visibility</p:attrName>
                                        </p:attrNameLst>
                                      </p:cBhvr>
                                      <p:to>
                                        <p:strVal val="visible"/>
                                      </p:to>
                                    </p:set>
                                    <p:animEffect transition="in" filter="box(in)">
                                      <p:cBhvr>
                                        <p:cTn id="82" dur="500"/>
                                        <p:tgtEl>
                                          <p:spTgt spid="98309">
                                            <p:txEl>
                                              <p:pRg st="8" end="8"/>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98317"/>
                                        </p:tgtEl>
                                        <p:attrNameLst>
                                          <p:attrName>style.visibility</p:attrName>
                                        </p:attrNameLst>
                                      </p:cBhvr>
                                      <p:to>
                                        <p:strVal val="visible"/>
                                      </p:to>
                                    </p:set>
                                    <p:animEffect transition="in" filter="box(in)">
                                      <p:cBhvr>
                                        <p:cTn id="87" dur="500"/>
                                        <p:tgtEl>
                                          <p:spTgt spid="9831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xit" presetSubtype="16" fill="hold" grpId="1" nodeType="clickEffect">
                                  <p:stCondLst>
                                    <p:cond delay="0"/>
                                  </p:stCondLst>
                                  <p:childTnLst>
                                    <p:animEffect transition="out" filter="box(in)">
                                      <p:cBhvr>
                                        <p:cTn id="91" dur="500"/>
                                        <p:tgtEl>
                                          <p:spTgt spid="98317"/>
                                        </p:tgtEl>
                                      </p:cBhvr>
                                    </p:animEffect>
                                    <p:set>
                                      <p:cBhvr>
                                        <p:cTn id="92" dur="1" fill="hold">
                                          <p:stCondLst>
                                            <p:cond delay="499"/>
                                          </p:stCondLst>
                                        </p:cTn>
                                        <p:tgtEl>
                                          <p:spTgt spid="98317"/>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nodeType="clickEffect">
                                  <p:stCondLst>
                                    <p:cond delay="0"/>
                                  </p:stCondLst>
                                  <p:childTnLst>
                                    <p:set>
                                      <p:cBhvr>
                                        <p:cTn id="96" dur="1" fill="hold">
                                          <p:stCondLst>
                                            <p:cond delay="0"/>
                                          </p:stCondLst>
                                        </p:cTn>
                                        <p:tgtEl>
                                          <p:spTgt spid="98309">
                                            <p:txEl>
                                              <p:pRg st="9" end="9"/>
                                            </p:txEl>
                                          </p:spTgt>
                                        </p:tgtEl>
                                        <p:attrNameLst>
                                          <p:attrName>style.visibility</p:attrName>
                                        </p:attrNameLst>
                                      </p:cBhvr>
                                      <p:to>
                                        <p:strVal val="visible"/>
                                      </p:to>
                                    </p:set>
                                    <p:animEffect transition="in" filter="box(in)">
                                      <p:cBhvr>
                                        <p:cTn id="97" dur="500"/>
                                        <p:tgtEl>
                                          <p:spTgt spid="98309">
                                            <p:txEl>
                                              <p:pRg st="9" end="9"/>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nodeType="clickEffect">
                                  <p:stCondLst>
                                    <p:cond delay="0"/>
                                  </p:stCondLst>
                                  <p:childTnLst>
                                    <p:set>
                                      <p:cBhvr>
                                        <p:cTn id="101" dur="1" fill="hold">
                                          <p:stCondLst>
                                            <p:cond delay="0"/>
                                          </p:stCondLst>
                                        </p:cTn>
                                        <p:tgtEl>
                                          <p:spTgt spid="98309">
                                            <p:txEl>
                                              <p:pRg st="10" end="10"/>
                                            </p:txEl>
                                          </p:spTgt>
                                        </p:tgtEl>
                                        <p:attrNameLst>
                                          <p:attrName>style.visibility</p:attrName>
                                        </p:attrNameLst>
                                      </p:cBhvr>
                                      <p:to>
                                        <p:strVal val="visible"/>
                                      </p:to>
                                    </p:set>
                                    <p:animEffect transition="in" filter="box(in)">
                                      <p:cBhvr>
                                        <p:cTn id="102" dur="500"/>
                                        <p:tgtEl>
                                          <p:spTgt spid="9830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4" grpId="0" animBg="1"/>
      <p:bldP spid="98314" grpId="1" animBg="1"/>
      <p:bldP spid="98315" grpId="0" animBg="1"/>
      <p:bldP spid="98315" grpId="1" animBg="1"/>
      <p:bldP spid="98316" grpId="0" animBg="1"/>
      <p:bldP spid="98316" grpId="1" animBg="1"/>
      <p:bldP spid="98317" grpId="0" animBg="1"/>
      <p:bldP spid="9831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1066800" y="1219200"/>
            <a:ext cx="6999288" cy="3903663"/>
            <a:chOff x="521" y="685"/>
            <a:chExt cx="5081" cy="3179"/>
          </a:xfrm>
        </p:grpSpPr>
        <p:sp>
          <p:nvSpPr>
            <p:cNvPr id="35844" name="Rectangle 3"/>
            <p:cNvSpPr>
              <a:spLocks noChangeArrowheads="1"/>
            </p:cNvSpPr>
            <p:nvPr/>
          </p:nvSpPr>
          <p:spPr bwMode="auto">
            <a:xfrm>
              <a:off x="521" y="709"/>
              <a:ext cx="1951" cy="1769"/>
            </a:xfrm>
            <a:prstGeom prst="rect">
              <a:avLst/>
            </a:prstGeom>
            <a:gradFill rotWithShape="1">
              <a:gsLst>
                <a:gs pos="0">
                  <a:srgbClr val="AFEDE6"/>
                </a:gs>
                <a:gs pos="100000">
                  <a:srgbClr val="0000FF"/>
                </a:gs>
              </a:gsLst>
              <a:path path="rect">
                <a:fillToRect l="100000" t="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45" name="Oval 4"/>
            <p:cNvSpPr>
              <a:spLocks noChangeArrowheads="1"/>
            </p:cNvSpPr>
            <p:nvPr/>
          </p:nvSpPr>
          <p:spPr bwMode="auto">
            <a:xfrm>
              <a:off x="1247" y="1298"/>
              <a:ext cx="2086" cy="1996"/>
            </a:xfrm>
            <a:prstGeom prst="ellipse">
              <a:avLst/>
            </a:prstGeom>
            <a:gradFill rotWithShape="1">
              <a:gsLst>
                <a:gs pos="0">
                  <a:schemeClr val="hlink"/>
                </a:gs>
                <a:gs pos="100000">
                  <a:srgbClr val="F4FDA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46" name="AutoShape 5" descr="75%"/>
            <p:cNvSpPr>
              <a:spLocks noChangeArrowheads="1"/>
            </p:cNvSpPr>
            <p:nvPr/>
          </p:nvSpPr>
          <p:spPr bwMode="auto">
            <a:xfrm>
              <a:off x="3539" y="685"/>
              <a:ext cx="2063" cy="1838"/>
            </a:xfrm>
            <a:prstGeom prst="flowChartExtract">
              <a:avLst/>
            </a:prstGeom>
            <a:pattFill prst="pct75">
              <a:fgClr>
                <a:srgbClr val="80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35847" name="Object 6"/>
            <p:cNvGraphicFramePr>
              <a:graphicFrameLocks noChangeAspect="1"/>
            </p:cNvGraphicFramePr>
            <p:nvPr/>
          </p:nvGraphicFramePr>
          <p:xfrm>
            <a:off x="1488" y="3264"/>
            <a:ext cx="1574" cy="600"/>
          </p:xfrm>
          <a:graphic>
            <a:graphicData uri="http://schemas.openxmlformats.org/presentationml/2006/ole">
              <mc:AlternateContent xmlns:mc="http://schemas.openxmlformats.org/markup-compatibility/2006">
                <mc:Choice xmlns:v="urn:schemas-microsoft-com:vml" Requires="v">
                  <p:oleObj spid="_x0000_s35848" name="Equation" r:id="rId3" imgW="533169" imgH="203112" progId="Equation.3">
                    <p:embed/>
                  </p:oleObj>
                </mc:Choice>
                <mc:Fallback>
                  <p:oleObj name="Equation" r:id="rId3" imgW="533169" imgH="203112"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3264"/>
                          <a:ext cx="1574" cy="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5843" name="AutoShape 8">
            <a:hlinkClick r:id="rId5" action="ppaction://hlinksldjump" highlightClick="1"/>
          </p:cNvPr>
          <p:cNvSpPr>
            <a:spLocks noChangeArrowheads="1"/>
          </p:cNvSpPr>
          <p:nvPr/>
        </p:nvSpPr>
        <p:spPr bwMode="auto">
          <a:xfrm>
            <a:off x="7696200" y="5486400"/>
            <a:ext cx="609600" cy="457200"/>
          </a:xfrm>
          <a:prstGeom prst="actionButtonBackPrevious">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20713"/>
            <a:ext cx="4343400" cy="4256087"/>
          </a:xfrm>
          <a:prstGeom prst="rect">
            <a:avLst/>
          </a:prstGeom>
          <a:noFill/>
          <a:ln w="76200" cmpd="tri">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92165" name="Text Box 5"/>
          <p:cNvSpPr txBox="1">
            <a:spLocks noChangeArrowheads="1"/>
          </p:cNvSpPr>
          <p:nvPr/>
        </p:nvSpPr>
        <p:spPr bwMode="auto">
          <a:xfrm>
            <a:off x="1143000" y="4876800"/>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a:solidFill>
                  <a:srgbClr val="000099"/>
                </a:solidFill>
                <a:latin typeface="Times New Roman" panose="02020603050405020304" pitchFamily="18" charset="0"/>
              </a:rPr>
              <a:t>Kim Tự Tháp được xây dựng để làm gì ?</a:t>
            </a:r>
          </a:p>
        </p:txBody>
      </p:sp>
      <p:sp>
        <p:nvSpPr>
          <p:cNvPr id="92166" name="Text Box 6"/>
          <p:cNvSpPr txBox="1">
            <a:spLocks noChangeArrowheads="1"/>
          </p:cNvSpPr>
          <p:nvPr/>
        </p:nvSpPr>
        <p:spPr bwMode="auto">
          <a:xfrm>
            <a:off x="1143000" y="54102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a:solidFill>
                  <a:srgbClr val="000099"/>
                </a:solidFill>
                <a:latin typeface="Times New Roman" panose="02020603050405020304" pitchFamily="18" charset="0"/>
              </a:rPr>
              <a:t>Sự vĩ đại của Kim Tự Tháp được thể hiện như thế nào ? Em có nhận xét gì ?</a:t>
            </a:r>
          </a:p>
        </p:txBody>
      </p:sp>
      <p:pic>
        <p:nvPicPr>
          <p:cNvPr id="36869" name="Picture 7" descr="2"/>
          <p:cNvPicPr>
            <a:picLocks noChangeAspect="1" noChangeArrowheads="1" noCrop="1"/>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533400" y="4876800"/>
            <a:ext cx="609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8" descr="2"/>
          <p:cNvPicPr>
            <a:picLocks noChangeAspect="1" noChangeArrowheads="1" noCrop="1"/>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381000" y="5589588"/>
            <a:ext cx="7620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box(in)">
                                      <p:cBhvr>
                                        <p:cTn id="7" dur="500"/>
                                        <p:tgtEl>
                                          <p:spTgt spid="921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66"/>
                                        </p:tgtEl>
                                        <p:attrNameLst>
                                          <p:attrName>style.visibility</p:attrName>
                                        </p:attrNameLst>
                                      </p:cBhvr>
                                      <p:to>
                                        <p:strVal val="visible"/>
                                      </p:to>
                                    </p:set>
                                    <p:animEffect transition="in" filter="box(in)">
                                      <p:cBhvr>
                                        <p:cTn id="12"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P spid="921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Kim_Tu_Tha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KimTuTha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kimtuthapAICAP-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kimtuthap va tuonngnhansu h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2819400" cy="25146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0963" name="Text Box 3"/>
          <p:cNvSpPr txBox="1">
            <a:spLocks noChangeArrowheads="1"/>
          </p:cNvSpPr>
          <p:nvPr/>
        </p:nvSpPr>
        <p:spPr bwMode="auto">
          <a:xfrm>
            <a:off x="533400" y="2362200"/>
            <a:ext cx="2209800" cy="6413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chemeClr val="bg1"/>
                </a:solidFill>
              </a:rPr>
              <a:t>KIM TỰ THÁP CHEOPS TẠI GIZA</a:t>
            </a:r>
          </a:p>
        </p:txBody>
      </p:sp>
      <p:sp>
        <p:nvSpPr>
          <p:cNvPr id="77828" name="Text Box 4"/>
          <p:cNvSpPr txBox="1">
            <a:spLocks noChangeArrowheads="1"/>
          </p:cNvSpPr>
          <p:nvPr/>
        </p:nvSpPr>
        <p:spPr bwMode="auto">
          <a:xfrm>
            <a:off x="3200400" y="533400"/>
            <a:ext cx="57150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latin typeface="Times New Roman" panose="02020603050405020304" pitchFamily="18" charset="0"/>
              </a:rPr>
              <a:t>Kim Tự Tháp này được Pharaoh Khufu xây dựng vào khoảng năm 2560 tr.CN </a:t>
            </a:r>
          </a:p>
          <a:p>
            <a:pPr eaLnBrk="1" hangingPunct="1"/>
            <a:r>
              <a:rPr lang="en-US" altLang="en-US" sz="2800" b="1">
                <a:solidFill>
                  <a:srgbClr val="0000FF"/>
                </a:solidFill>
                <a:latin typeface="Times New Roman" panose="02020603050405020304" pitchFamily="18" charset="0"/>
              </a:rPr>
              <a:t>Đáy hình vuông, mỗi cạnh dài 241m (sai số chỉ 0,1%)</a:t>
            </a:r>
          </a:p>
          <a:p>
            <a:pPr eaLnBrk="1" hangingPunct="1"/>
            <a:r>
              <a:rPr lang="en-US" altLang="en-US" sz="2800" b="1">
                <a:solidFill>
                  <a:srgbClr val="0000FF"/>
                </a:solidFill>
                <a:latin typeface="Times New Roman" panose="02020603050405020304" pitchFamily="18" charset="0"/>
              </a:rPr>
              <a:t>Cao: 146,6m (hiện nay còn 137,7m) </a:t>
            </a:r>
            <a:r>
              <a:rPr lang="en-US" altLang="en-US" sz="2800">
                <a:solidFill>
                  <a:srgbClr val="0000FF"/>
                </a:solidFill>
                <a:latin typeface="Times New Roman" panose="02020603050405020304" pitchFamily="18" charset="0"/>
              </a:rPr>
              <a:t>-</a:t>
            </a:r>
            <a:r>
              <a:rPr lang="en-US" altLang="en-US" sz="2800" b="1">
                <a:solidFill>
                  <a:srgbClr val="0000FF"/>
                </a:solidFill>
                <a:latin typeface="Times New Roman" panose="02020603050405020304" pitchFamily="18" charset="0"/>
              </a:rPr>
              <a:t> công trình cao nhất thế giới trong khoảng 43 thế kỷ</a:t>
            </a:r>
          </a:p>
          <a:p>
            <a:pPr eaLnBrk="1" hangingPunct="1"/>
            <a:r>
              <a:rPr lang="en-US" altLang="en-US" sz="2800" b="1">
                <a:solidFill>
                  <a:srgbClr val="0000FF"/>
                </a:solidFill>
                <a:latin typeface="Times New Roman" panose="02020603050405020304" pitchFamily="18" charset="0"/>
              </a:rPr>
              <a:t>Độ nghiêng mặt bên: 51,5 độ</a:t>
            </a:r>
          </a:p>
          <a:p>
            <a:pPr eaLnBrk="1" hangingPunct="1"/>
            <a:r>
              <a:rPr lang="en-US" altLang="en-US" sz="2800" b="1">
                <a:solidFill>
                  <a:srgbClr val="0000FF"/>
                </a:solidFill>
                <a:latin typeface="Times New Roman" panose="02020603050405020304" pitchFamily="18" charset="0"/>
              </a:rPr>
              <a:t>Bốn mặt của Kim Tự Tháp nhìn về 4 hướng: chính bắc, chính nam, chính đông và chính tây. </a:t>
            </a:r>
            <a:endParaRPr lang="en-US" altLang="en-US" sz="2800">
              <a:latin typeface="Times New Roman" panose="02020603050405020304" pitchFamily="18" charset="0"/>
            </a:endParaRPr>
          </a:p>
        </p:txBody>
      </p:sp>
      <p:pic>
        <p:nvPicPr>
          <p:cNvPr id="40965" name="Picture 6" descr="Picture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2819400" cy="18288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box(in)">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2895600" y="152400"/>
            <a:ext cx="6248400" cy="658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rPr>
              <a:t>Để hoàn thành được Kim Tự Tháp </a:t>
            </a:r>
            <a:r>
              <a:rPr lang="en-US" altLang="en-US" sz="2800" b="1">
                <a:solidFill>
                  <a:srgbClr val="800000"/>
                </a:solidFill>
                <a:latin typeface="Times New Roman" panose="02020603050405020304" pitchFamily="18" charset="0"/>
              </a:rPr>
              <a:t>Cheops</a:t>
            </a:r>
            <a:r>
              <a:rPr lang="en-US" altLang="en-US" sz="2800">
                <a:solidFill>
                  <a:srgbClr val="0000FF"/>
                </a:solidFill>
                <a:latin typeface="Times New Roman" panose="02020603050405020304" pitchFamily="18" charset="0"/>
              </a:rPr>
              <a:t>, người ta đã phải sử dụng </a:t>
            </a:r>
            <a:r>
              <a:rPr lang="en-US" altLang="en-US" sz="2800">
                <a:solidFill>
                  <a:srgbClr val="800000"/>
                </a:solidFill>
                <a:latin typeface="Times New Roman" panose="02020603050405020304" pitchFamily="18" charset="0"/>
              </a:rPr>
              <a:t>2,6</a:t>
            </a:r>
            <a:r>
              <a:rPr lang="en-US" altLang="en-US" sz="2800">
                <a:solidFill>
                  <a:srgbClr val="0000FF"/>
                </a:solidFill>
                <a:latin typeface="Times New Roman" panose="02020603050405020304" pitchFamily="18" charset="0"/>
              </a:rPr>
              <a:t> triệu tảng đá được mài nhẵn, mỗi viên nặng trung bình </a:t>
            </a:r>
            <a:r>
              <a:rPr lang="en-US" altLang="en-US" sz="2800">
                <a:solidFill>
                  <a:srgbClr val="800000"/>
                </a:solidFill>
                <a:latin typeface="Times New Roman" panose="02020603050405020304" pitchFamily="18" charset="0"/>
              </a:rPr>
              <a:t>2,5</a:t>
            </a:r>
            <a:r>
              <a:rPr lang="en-US" altLang="en-US" sz="2800">
                <a:solidFill>
                  <a:srgbClr val="0000FF"/>
                </a:solidFill>
                <a:latin typeface="Times New Roman" panose="02020603050405020304" pitchFamily="18" charset="0"/>
              </a:rPr>
              <a:t> tấn (viên nhẹ nhất</a:t>
            </a:r>
            <a:r>
              <a:rPr lang="en-US" altLang="en-US" sz="2800">
                <a:solidFill>
                  <a:srgbClr val="800000"/>
                </a:solidFill>
                <a:latin typeface="Times New Roman" panose="02020603050405020304" pitchFamily="18" charset="0"/>
              </a:rPr>
              <a:t> 2 </a:t>
            </a:r>
            <a:r>
              <a:rPr lang="en-US" altLang="en-US" sz="2800">
                <a:solidFill>
                  <a:srgbClr val="0000FF"/>
                </a:solidFill>
                <a:latin typeface="Times New Roman" panose="02020603050405020304" pitchFamily="18" charset="0"/>
              </a:rPr>
              <a:t>tấn, viên nặng nhất khoảng </a:t>
            </a:r>
            <a:r>
              <a:rPr lang="en-US" altLang="en-US" sz="2800">
                <a:solidFill>
                  <a:srgbClr val="800000"/>
                </a:solidFill>
                <a:latin typeface="Times New Roman" panose="02020603050405020304" pitchFamily="18" charset="0"/>
              </a:rPr>
              <a:t>60</a:t>
            </a:r>
            <a:r>
              <a:rPr lang="en-US" altLang="en-US" sz="2800">
                <a:solidFill>
                  <a:srgbClr val="0000FF"/>
                </a:solidFill>
                <a:latin typeface="Times New Roman" panose="02020603050405020304" pitchFamily="18" charset="0"/>
              </a:rPr>
              <a:t> tấn). Tổng khối lượng của Kim Tự Tháp Cheops vào khoảng </a:t>
            </a:r>
            <a:r>
              <a:rPr lang="en-US" altLang="en-US" sz="2800">
                <a:solidFill>
                  <a:srgbClr val="800000"/>
                </a:solidFill>
                <a:latin typeface="Times New Roman" panose="02020603050405020304" pitchFamily="18" charset="0"/>
              </a:rPr>
              <a:t>6,5 </a:t>
            </a:r>
            <a:r>
              <a:rPr lang="en-US" altLang="en-US" sz="2800">
                <a:solidFill>
                  <a:srgbClr val="0000FF"/>
                </a:solidFill>
                <a:latin typeface="Times New Roman" panose="02020603050405020304" pitchFamily="18" charset="0"/>
              </a:rPr>
              <a:t>triệu tấn </a:t>
            </a:r>
          </a:p>
          <a:p>
            <a:pPr eaLnBrk="1" hangingPunct="1">
              <a:spcBef>
                <a:spcPct val="20000"/>
              </a:spcBef>
            </a:pPr>
            <a:r>
              <a:rPr lang="en-US" altLang="en-US" sz="2800">
                <a:solidFill>
                  <a:srgbClr val="0000FF"/>
                </a:solidFill>
                <a:latin typeface="Times New Roman" panose="02020603050405020304" pitchFamily="18" charset="0"/>
              </a:rPr>
              <a:t>Theo một số tài liệu thì để hoàn thành Kim Tự Tháp Cheops, một số lượng lớn nô lệ đã được sử dụng. Tuy nhiên theo một số thông tin khác thì công trình này là thành quả của hàng trăm ngàn nông dân. Những người này chỉ phải xây dựng Kim Tự Tháp 3 tháng trong năm (mùa lũ của sông Nile) và kéo dài trong vòng 20 năm..</a:t>
            </a:r>
            <a:endParaRPr lang="en-US" altLang="en-US" sz="2800">
              <a:latin typeface="Times New Roman" panose="02020603050405020304" pitchFamily="18" charset="0"/>
            </a:endParaRPr>
          </a:p>
        </p:txBody>
      </p:sp>
      <p:pic>
        <p:nvPicPr>
          <p:cNvPr id="41987" name="Picture 4" descr="CA6B81A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2514600" cy="182880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41988" name="Picture 5"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2514600" cy="188595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41989" name="Picture 6" descr="Ai Cap co x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67200"/>
            <a:ext cx="2590800" cy="185420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box(in)">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3429000" y="990600"/>
            <a:ext cx="5486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rPr>
              <a:t>“</a:t>
            </a:r>
            <a:r>
              <a:rPr lang="en-US" altLang="en-US" sz="2800">
                <a:solidFill>
                  <a:srgbClr val="800000"/>
                </a:solidFill>
                <a:latin typeface="Times New Roman" panose="02020603050405020304" pitchFamily="18" charset="0"/>
              </a:rPr>
              <a:t>Bất cứ thứ gì cũng sợ thời gian, nhưng thời gian lại sợ Kim Tự Tháp”</a:t>
            </a:r>
          </a:p>
        </p:txBody>
      </p:sp>
      <p:pic>
        <p:nvPicPr>
          <p:cNvPr id="80899" name="Picture 3"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2800"/>
            <a:ext cx="2743200" cy="1852613"/>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0901" name="Picture 5" descr="Picture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2816225" cy="2005013"/>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box(in)">
                                      <p:cBhvr>
                                        <p:cTn id="7" dur="500"/>
                                        <p:tgtEl>
                                          <p:spTgt spid="80901"/>
                                        </p:tgtEl>
                                      </p:cBhvr>
                                    </p:animEffect>
                                  </p:childTnLst>
                                </p:cTn>
                              </p:par>
                              <p:par>
                                <p:cTn id="8" presetID="4" presetClass="entr" presetSubtype="16" fill="hold" nodeType="withEffect">
                                  <p:stCondLst>
                                    <p:cond delay="0"/>
                                  </p:stCondLst>
                                  <p:childTnLst>
                                    <p:set>
                                      <p:cBhvr>
                                        <p:cTn id="9" dur="1" fill="hold">
                                          <p:stCondLst>
                                            <p:cond delay="0"/>
                                          </p:stCondLst>
                                        </p:cTn>
                                        <p:tgtEl>
                                          <p:spTgt spid="80899"/>
                                        </p:tgtEl>
                                        <p:attrNameLst>
                                          <p:attrName>style.visibility</p:attrName>
                                        </p:attrNameLst>
                                      </p:cBhvr>
                                      <p:to>
                                        <p:strVal val="visible"/>
                                      </p:to>
                                    </p:set>
                                    <p:animEffect transition="in" filter="box(in)">
                                      <p:cBhvr>
                                        <p:cTn id="10" dur="500"/>
                                        <p:tgtEl>
                                          <p:spTgt spid="808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0898"/>
                                        </p:tgtEl>
                                        <p:attrNameLst>
                                          <p:attrName>style.visibility</p:attrName>
                                        </p:attrNameLst>
                                      </p:cBhvr>
                                      <p:to>
                                        <p:strVal val="visible"/>
                                      </p:to>
                                    </p:set>
                                    <p:animEffect transition="in" filter="box(in)">
                                      <p:cBhvr>
                                        <p:cTn id="15"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kimtuthap x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467600" cy="4683125"/>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44035" name="Text Box 3"/>
          <p:cNvSpPr txBox="1">
            <a:spLocks noChangeArrowheads="1"/>
          </p:cNvSpPr>
          <p:nvPr/>
        </p:nvSpPr>
        <p:spPr bwMode="auto">
          <a:xfrm>
            <a:off x="914400" y="5486400"/>
            <a:ext cx="7620000" cy="9461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a:solidFill>
                  <a:schemeClr val="bg1"/>
                </a:solidFill>
                <a:latin typeface="Times New Roman" panose="02020603050405020304" pitchFamily="18" charset="0"/>
              </a:rPr>
              <a:t>Sử dụng những thanh gỗ tròn để kéo đá từ nơi khác đến xây dựng KTT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kimtuthap x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6248400" cy="47244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59" name="Text Box 3"/>
          <p:cNvSpPr txBox="1">
            <a:spLocks noChangeArrowheads="1"/>
          </p:cNvSpPr>
          <p:nvPr/>
        </p:nvSpPr>
        <p:spPr bwMode="auto">
          <a:xfrm>
            <a:off x="762000" y="533400"/>
            <a:ext cx="7848600" cy="57943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i="1">
                <a:solidFill>
                  <a:schemeClr val="bg1"/>
                </a:solidFill>
                <a:latin typeface="Times New Roman" panose="02020603050405020304" pitchFamily="18" charset="0"/>
              </a:rPr>
              <a:t>Đắp các con dốc dài bằng bùn để kéo đá lên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p:cNvSpPr>
            <a:spLocks noGrp="1" noChangeArrowheads="1"/>
          </p:cNvSpPr>
          <p:nvPr>
            <p:ph type="title"/>
          </p:nvPr>
        </p:nvSpPr>
        <p:spPr>
          <a:xfrm>
            <a:off x="0" y="115888"/>
            <a:ext cx="9144000" cy="576262"/>
          </a:xfrm>
          <a:ln>
            <a:solidFill>
              <a:srgbClr val="0000FF"/>
            </a:solidFill>
            <a:miter lim="800000"/>
            <a:headEnd/>
            <a:tailEnd/>
          </a:ln>
        </p:spPr>
        <p:txBody>
          <a:bodyPr/>
          <a:lstStyle/>
          <a:p>
            <a:pPr eaLnBrk="1" hangingPunct="1">
              <a:defRPr/>
            </a:pPr>
            <a:r>
              <a:rPr lang="en-US" altLang="en-US" sz="2000" b="1" smtClean="0"/>
              <a:t>BÀI 3 CÁC QUỐC GIA CỔ ĐẠI PHƯƠNG ĐÔNG</a:t>
            </a:r>
          </a:p>
        </p:txBody>
      </p:sp>
      <p:sp>
        <p:nvSpPr>
          <p:cNvPr id="121860" name="Rectangle 4"/>
          <p:cNvSpPr>
            <a:spLocks noGrp="1" noChangeArrowheads="1"/>
          </p:cNvSpPr>
          <p:nvPr>
            <p:ph type="body" sz="half" idx="1"/>
          </p:nvPr>
        </p:nvSpPr>
        <p:spPr>
          <a:xfrm>
            <a:off x="179388" y="908050"/>
            <a:ext cx="3816350" cy="5761038"/>
          </a:xfrm>
          <a:ln>
            <a:solidFill>
              <a:srgbClr val="0000FF"/>
            </a:solidFill>
            <a:miter lim="800000"/>
            <a:headEnd/>
            <a:tailEnd/>
          </a:ln>
        </p:spPr>
        <p:txBody>
          <a:bodyPr/>
          <a:lstStyle/>
          <a:p>
            <a:pPr marL="533400" indent="-533400" eaLnBrk="1" hangingPunct="1">
              <a:buFont typeface="Wingdings" panose="05000000000000000000" pitchFamily="2" charset="2"/>
              <a:buNone/>
              <a:defRPr/>
            </a:pPr>
            <a:r>
              <a:rPr lang="en-US" altLang="en-US" sz="1600" b="1" smtClean="0">
                <a:latin typeface="Times New Roman" panose="02020603050405020304" pitchFamily="18" charset="0"/>
              </a:rPr>
              <a:t>1. Điều kiện tự nhiên và sự phát triển kinh tế</a:t>
            </a:r>
          </a:p>
          <a:p>
            <a:pPr marL="533400" indent="-533400" eaLnBrk="1" hangingPunct="1">
              <a:buFont typeface="Wingdings" panose="05000000000000000000" pitchFamily="2" charset="2"/>
              <a:buNone/>
              <a:defRPr/>
            </a:pPr>
            <a:r>
              <a:rPr lang="en-US" altLang="en-US" sz="1600" b="1" smtClean="0">
                <a:latin typeface="Times New Roman" panose="02020603050405020304" pitchFamily="18" charset="0"/>
              </a:rPr>
              <a:t>2. Sự hình thành các quốc gia cổ đại</a:t>
            </a:r>
          </a:p>
        </p:txBody>
      </p:sp>
      <p:sp>
        <p:nvSpPr>
          <p:cNvPr id="121861" name="Rectangle 5"/>
          <p:cNvSpPr>
            <a:spLocks noGrp="1" noChangeArrowheads="1"/>
          </p:cNvSpPr>
          <p:nvPr>
            <p:ph type="body" sz="half" idx="2"/>
          </p:nvPr>
        </p:nvSpPr>
        <p:spPr>
          <a:xfrm>
            <a:off x="4140200" y="908050"/>
            <a:ext cx="4824413" cy="5761038"/>
          </a:xfrm>
          <a:ln>
            <a:solidFill>
              <a:srgbClr val="0000FF"/>
            </a:solidFill>
            <a:miter lim="800000"/>
            <a:headEnd/>
            <a:tailEnd/>
          </a:ln>
        </p:spPr>
        <p:txBody>
          <a:bodyPr/>
          <a:lstStyle/>
          <a:p>
            <a:pPr marL="533400" indent="-533400" eaLnBrk="1" hangingPunct="1">
              <a:lnSpc>
                <a:spcPct val="90000"/>
              </a:lnSpc>
              <a:buFont typeface="Wingdings" panose="05000000000000000000" pitchFamily="2" charset="2"/>
              <a:buNone/>
              <a:defRPr/>
            </a:pPr>
            <a:r>
              <a:rPr lang="en-US" altLang="en-US" sz="1600" b="1" dirty="0" err="1" smtClean="0">
                <a:latin typeface="Times New Roman" panose="02020603050405020304" pitchFamily="18" charset="0"/>
              </a:rPr>
              <a:t>a.Cơ</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sở</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hình</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thành</a:t>
            </a:r>
            <a:endParaRPr lang="en-US" altLang="en-US" sz="1600" b="1" dirty="0" smtClean="0">
              <a:latin typeface="Times New Roman" panose="02020603050405020304" pitchFamily="18" charset="0"/>
            </a:endParaRPr>
          </a:p>
          <a:p>
            <a:pPr marL="533400" indent="-533400" eaLnBrk="1" hangingPunct="1">
              <a:lnSpc>
                <a:spcPct val="90000"/>
              </a:lnSpc>
              <a:buFont typeface="Wingdings" panose="05000000000000000000" pitchFamily="2" charset="2"/>
              <a:buNone/>
              <a:defRPr/>
            </a:pP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Sự</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phát</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triển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sản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xuất</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dẫn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tới</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phân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hóa</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giai</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cấp</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từ</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đó</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nhà</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nước</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ra</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đời</a:t>
            </a:r>
            <a:r>
              <a:rPr lang="en-US" altLang="en-US" sz="1600" dirty="0" smtClean="0">
                <a:latin typeface="Times New Roman" panose="02020603050405020304" pitchFamily="18" charset="0"/>
              </a:rPr>
              <a:t>.</a:t>
            </a:r>
          </a:p>
          <a:p>
            <a:pPr marL="533400" indent="-533400" eaLnBrk="1" hangingPunct="1">
              <a:lnSpc>
                <a:spcPct val="90000"/>
              </a:lnSpc>
              <a:buFontTx/>
              <a:buNone/>
              <a:defRPr/>
            </a:pPr>
            <a:r>
              <a:rPr lang="en-US" altLang="en-US" sz="1600" b="1" dirty="0" smtClean="0">
                <a:latin typeface="Times New Roman" panose="02020603050405020304" pitchFamily="18" charset="0"/>
              </a:rPr>
              <a:t>b. </a:t>
            </a:r>
            <a:r>
              <a:rPr lang="en-US" altLang="en-US" sz="1600" b="1" dirty="0" err="1" smtClean="0">
                <a:latin typeface="Times New Roman" panose="02020603050405020304" pitchFamily="18" charset="0"/>
              </a:rPr>
              <a:t>Sự</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hình</a:t>
            </a:r>
            <a:r>
              <a:rPr lang="en-US" altLang="en-US" sz="1600" b="1" dirty="0" smtClean="0">
                <a:latin typeface="Times New Roman" panose="02020603050405020304" pitchFamily="18" charset="0"/>
              </a:rPr>
              <a:t> </a:t>
            </a:r>
            <a:r>
              <a:rPr lang="en-US" altLang="en-US" sz="1600" b="1" dirty="0" err="1" smtClean="0">
                <a:latin typeface="Times New Roman" panose="02020603050405020304" pitchFamily="18" charset="0"/>
              </a:rPr>
              <a:t>thành</a:t>
            </a:r>
            <a:endParaRPr lang="en-US" altLang="en-US" sz="1600" b="1" dirty="0" smtClean="0">
              <a:latin typeface="Times New Roman" panose="02020603050405020304" pitchFamily="18" charset="0"/>
            </a:endParaRPr>
          </a:p>
          <a:p>
            <a:pPr marL="533400" indent="-533400" eaLnBrk="1" hangingPunct="1">
              <a:lnSpc>
                <a:spcPct val="90000"/>
              </a:lnSpc>
              <a:buFontTx/>
              <a:buNone/>
              <a:defRPr/>
            </a:pP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Các</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quốc</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gia</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cổ</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đại</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đầu</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tiên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xuất</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hiện</a:t>
            </a:r>
            <a:r>
              <a:rPr lang="en-US" altLang="en-US" sz="1600" dirty="0" smtClean="0">
                <a:latin typeface="Times New Roman" panose="02020603050405020304" pitchFamily="18" charset="0"/>
              </a:rPr>
              <a:t>: </a:t>
            </a:r>
          </a:p>
          <a:p>
            <a:pPr marL="533400" indent="-533400" eaLnBrk="1" hangingPunct="1">
              <a:lnSpc>
                <a:spcPct val="90000"/>
              </a:lnSpc>
              <a:buFontTx/>
              <a:buNone/>
              <a:defRPr/>
            </a:pPr>
            <a:r>
              <a:rPr lang="en-US" altLang="en-US" sz="1600" dirty="0" smtClean="0">
                <a:latin typeface="Times New Roman" panose="02020603050405020304" pitchFamily="18" charset="0"/>
              </a:rPr>
              <a:t>Ai </a:t>
            </a:r>
            <a:r>
              <a:rPr lang="en-US" altLang="en-US" sz="1600" dirty="0" err="1" smtClean="0">
                <a:latin typeface="Times New Roman" panose="02020603050405020304" pitchFamily="18" charset="0"/>
              </a:rPr>
              <a:t>Cập</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Lưỡng</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Hà</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Ấn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Độ</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Trung</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Quốc</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khoảng</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thiên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niên</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kỉ</a:t>
            </a:r>
            <a:r>
              <a:rPr lang="en-US" altLang="en-US" sz="1600" dirty="0" smtClean="0">
                <a:latin typeface="Times New Roman" panose="02020603050405020304" pitchFamily="18" charset="0"/>
              </a:rPr>
              <a:t> </a:t>
            </a:r>
            <a:r>
              <a:rPr lang="en-US" altLang="en-US" sz="1600" dirty="0" err="1" smtClean="0">
                <a:latin typeface="Times New Roman" panose="02020603050405020304" pitchFamily="18" charset="0"/>
              </a:rPr>
              <a:t>thứ</a:t>
            </a:r>
            <a:r>
              <a:rPr lang="en-US" altLang="en-US" sz="1600" dirty="0" smtClean="0">
                <a:latin typeface="Times New Roman" panose="02020603050405020304" pitchFamily="18" charset="0"/>
              </a:rPr>
              <a:t> IV – III TCN</a:t>
            </a:r>
          </a:p>
        </p:txBody>
      </p:sp>
      <p:sp>
        <p:nvSpPr>
          <p:cNvPr id="121862" name="AutoShape 6"/>
          <p:cNvSpPr>
            <a:spLocks noChangeArrowheads="1"/>
          </p:cNvSpPr>
          <p:nvPr/>
        </p:nvSpPr>
        <p:spPr bwMode="auto">
          <a:xfrm>
            <a:off x="381000" y="1828800"/>
            <a:ext cx="3505200" cy="1371600"/>
          </a:xfrm>
          <a:prstGeom prst="wedgeEllipseCallout">
            <a:avLst>
              <a:gd name="adj1" fmla="val -23912"/>
              <a:gd name="adj2" fmla="val 81134"/>
            </a:avLst>
          </a:prstGeom>
          <a:gradFill rotWithShape="1">
            <a:gsLst>
              <a:gs pos="0">
                <a:srgbClr val="FF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latin typeface="Times New Roman" panose="02020603050405020304" pitchFamily="18" charset="0"/>
              </a:rPr>
              <a:t>Tại sao chỉ với công cụ bằng gỗ, đá cư dân trên lưu vực các dòng sông lớn ở Châu Á đã sớm xây dựng nhà nước cảu mình?</a:t>
            </a:r>
          </a:p>
        </p:txBody>
      </p:sp>
      <p:sp>
        <p:nvSpPr>
          <p:cNvPr id="121864" name="AutoShape 8"/>
          <p:cNvSpPr>
            <a:spLocks noChangeArrowheads="1"/>
          </p:cNvSpPr>
          <p:nvPr/>
        </p:nvSpPr>
        <p:spPr bwMode="auto">
          <a:xfrm>
            <a:off x="457200" y="3657600"/>
            <a:ext cx="3276600" cy="1676400"/>
          </a:xfrm>
          <a:prstGeom prst="wedgeEllipseCallout">
            <a:avLst>
              <a:gd name="adj1" fmla="val -15116"/>
              <a:gd name="adj2" fmla="val -33616"/>
            </a:avLst>
          </a:prstGeom>
          <a:gradFill rotWithShape="1">
            <a:gsLst>
              <a:gs pos="0">
                <a:srgbClr val="FF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latin typeface="Times New Roman" panose="02020603050405020304" pitchFamily="18" charset="0"/>
              </a:rPr>
              <a:t>Các quốc gia cổ đại phương Đông hình thành sớm nhất ở đâu vào khoảng thời gian nào?</a:t>
            </a:r>
          </a:p>
        </p:txBody>
      </p:sp>
      <p:sp>
        <p:nvSpPr>
          <p:cNvPr id="8200" name="AutoShape 11">
            <a:hlinkClick r:id="" action="ppaction://noaction" highlightClick="1"/>
          </p:cNvPr>
          <p:cNvSpPr>
            <a:spLocks noChangeArrowheads="1"/>
          </p:cNvSpPr>
          <p:nvPr/>
        </p:nvSpPr>
        <p:spPr bwMode="auto">
          <a:xfrm>
            <a:off x="5715000" y="1828800"/>
            <a:ext cx="76200" cy="76200"/>
          </a:xfrm>
          <a:prstGeom prst="actionButtonForwardNex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1860">
                                            <p:txEl>
                                              <p:pRg st="1" end="1"/>
                                            </p:txEl>
                                          </p:spTgt>
                                        </p:tgtEl>
                                        <p:attrNameLst>
                                          <p:attrName>style.visibility</p:attrName>
                                        </p:attrNameLst>
                                      </p:cBhvr>
                                      <p:to>
                                        <p:strVal val="visible"/>
                                      </p:to>
                                    </p:set>
                                    <p:animEffect transition="in" filter="box(in)">
                                      <p:cBhvr>
                                        <p:cTn id="7" dur="500"/>
                                        <p:tgtEl>
                                          <p:spTgt spid="12186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1861">
                                            <p:txEl>
                                              <p:pRg st="0" end="0"/>
                                            </p:txEl>
                                          </p:spTgt>
                                        </p:tgtEl>
                                        <p:attrNameLst>
                                          <p:attrName>style.visibility</p:attrName>
                                        </p:attrNameLst>
                                      </p:cBhvr>
                                      <p:to>
                                        <p:strVal val="visible"/>
                                      </p:to>
                                    </p:set>
                                    <p:animEffect transition="in" filter="box(in)">
                                      <p:cBhvr>
                                        <p:cTn id="12" dur="500"/>
                                        <p:tgtEl>
                                          <p:spTgt spid="1218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1862"/>
                                        </p:tgtEl>
                                        <p:attrNameLst>
                                          <p:attrName>style.visibility</p:attrName>
                                        </p:attrNameLst>
                                      </p:cBhvr>
                                      <p:to>
                                        <p:strVal val="visible"/>
                                      </p:to>
                                    </p:set>
                                    <p:animEffect transition="in" filter="box(in)">
                                      <p:cBhvr>
                                        <p:cTn id="17" dur="500"/>
                                        <p:tgtEl>
                                          <p:spTgt spid="1218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121862"/>
                                        </p:tgtEl>
                                      </p:cBhvr>
                                    </p:animEffect>
                                    <p:set>
                                      <p:cBhvr>
                                        <p:cTn id="22" dur="1" fill="hold">
                                          <p:stCondLst>
                                            <p:cond delay="499"/>
                                          </p:stCondLst>
                                        </p:cTn>
                                        <p:tgtEl>
                                          <p:spTgt spid="12186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21861">
                                            <p:txEl>
                                              <p:pRg st="1" end="1"/>
                                            </p:txEl>
                                          </p:spTgt>
                                        </p:tgtEl>
                                        <p:attrNameLst>
                                          <p:attrName>style.visibility</p:attrName>
                                        </p:attrNameLst>
                                      </p:cBhvr>
                                      <p:to>
                                        <p:strVal val="visible"/>
                                      </p:to>
                                    </p:set>
                                    <p:animEffect transition="in" filter="box(in)">
                                      <p:cBhvr>
                                        <p:cTn id="27" dur="500"/>
                                        <p:tgtEl>
                                          <p:spTgt spid="121861">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21861">
                                            <p:txEl>
                                              <p:pRg st="2" end="2"/>
                                            </p:txEl>
                                          </p:spTgt>
                                        </p:tgtEl>
                                        <p:attrNameLst>
                                          <p:attrName>style.visibility</p:attrName>
                                        </p:attrNameLst>
                                      </p:cBhvr>
                                      <p:to>
                                        <p:strVal val="visible"/>
                                      </p:to>
                                    </p:set>
                                    <p:animEffect transition="in" filter="box(in)">
                                      <p:cBhvr>
                                        <p:cTn id="32" dur="500"/>
                                        <p:tgtEl>
                                          <p:spTgt spid="121861">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1864"/>
                                        </p:tgtEl>
                                        <p:attrNameLst>
                                          <p:attrName>style.visibility</p:attrName>
                                        </p:attrNameLst>
                                      </p:cBhvr>
                                      <p:to>
                                        <p:strVal val="visible"/>
                                      </p:to>
                                    </p:set>
                                    <p:animEffect transition="in" filter="box(in)">
                                      <p:cBhvr>
                                        <p:cTn id="37" dur="500"/>
                                        <p:tgtEl>
                                          <p:spTgt spid="1218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grpId="1" nodeType="clickEffect">
                                  <p:stCondLst>
                                    <p:cond delay="0"/>
                                  </p:stCondLst>
                                  <p:childTnLst>
                                    <p:animEffect transition="out" filter="box(in)">
                                      <p:cBhvr>
                                        <p:cTn id="41" dur="500"/>
                                        <p:tgtEl>
                                          <p:spTgt spid="121864"/>
                                        </p:tgtEl>
                                      </p:cBhvr>
                                    </p:animEffect>
                                    <p:set>
                                      <p:cBhvr>
                                        <p:cTn id="42" dur="1" fill="hold">
                                          <p:stCondLst>
                                            <p:cond delay="499"/>
                                          </p:stCondLst>
                                        </p:cTn>
                                        <p:tgtEl>
                                          <p:spTgt spid="12186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21861">
                                            <p:txEl>
                                              <p:pRg st="3" end="3"/>
                                            </p:txEl>
                                          </p:spTgt>
                                        </p:tgtEl>
                                        <p:attrNameLst>
                                          <p:attrName>style.visibility</p:attrName>
                                        </p:attrNameLst>
                                      </p:cBhvr>
                                      <p:to>
                                        <p:strVal val="visible"/>
                                      </p:to>
                                    </p:set>
                                    <p:animEffect transition="in" filter="box(in)">
                                      <p:cBhvr>
                                        <p:cTn id="47" dur="500"/>
                                        <p:tgtEl>
                                          <p:spTgt spid="121861">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121861">
                                            <p:txEl>
                                              <p:pRg st="4" end="4"/>
                                            </p:txEl>
                                          </p:spTgt>
                                        </p:tgtEl>
                                        <p:attrNameLst>
                                          <p:attrName>style.visibility</p:attrName>
                                        </p:attrNameLst>
                                      </p:cBhvr>
                                      <p:to>
                                        <p:strVal val="visible"/>
                                      </p:to>
                                    </p:set>
                                    <p:animEffect transition="in" filter="box(in)">
                                      <p:cBhvr>
                                        <p:cTn id="52" dur="500"/>
                                        <p:tgtEl>
                                          <p:spTgt spid="1218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animBg="1"/>
      <p:bldP spid="121862" grpId="1" animBg="1"/>
      <p:bldP spid="121864" grpId="0" animBg="1"/>
      <p:bldP spid="12186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ext Box 4"/>
          <p:cNvSpPr txBox="1">
            <a:spLocks noChangeArrowheads="1"/>
          </p:cNvSpPr>
          <p:nvPr/>
        </p:nvSpPr>
        <p:spPr bwMode="auto">
          <a:xfrm>
            <a:off x="3962400" y="838200"/>
            <a:ext cx="45720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FF"/>
                </a:solidFill>
                <a:latin typeface="Times New Roman" panose="02020603050405020304" pitchFamily="18" charset="0"/>
              </a:rPr>
              <a:t>Người Ai Cập cổ coi kim tự tháp là nơi yên nghỉ cuối cùng của các hoàng đế. Họ tin rằng kim tự tháp là nơi mà các vị hoàng đế tiếp tục một cuộc sống mới sau cái chết </a:t>
            </a:r>
            <a:endParaRPr lang="en-US" altLang="en-US"/>
          </a:p>
        </p:txBody>
      </p:sp>
      <p:pic>
        <p:nvPicPr>
          <p:cNvPr id="46083" name="Picture 5" descr="egypt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3352800" cy="227965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6" descr="Ai cap Co d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3352800" cy="2335213"/>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5236"/>
                                        </p:tgtEl>
                                        <p:attrNameLst>
                                          <p:attrName>style.visibility</p:attrName>
                                        </p:attrNameLst>
                                      </p:cBhvr>
                                      <p:to>
                                        <p:strVal val="visible"/>
                                      </p:to>
                                    </p:set>
                                    <p:anim calcmode="lin" valueType="num">
                                      <p:cBhvr>
                                        <p:cTn id="7" dur="1000" fill="hold"/>
                                        <p:tgtEl>
                                          <p:spTgt spid="95236"/>
                                        </p:tgtEl>
                                        <p:attrNameLst>
                                          <p:attrName>ppt_w</p:attrName>
                                        </p:attrNameLst>
                                      </p:cBhvr>
                                      <p:tavLst>
                                        <p:tav tm="0">
                                          <p:val>
                                            <p:fltVal val="0"/>
                                          </p:val>
                                        </p:tav>
                                        <p:tav tm="100000">
                                          <p:val>
                                            <p:strVal val="#ppt_w"/>
                                          </p:val>
                                        </p:tav>
                                      </p:tavLst>
                                    </p:anim>
                                    <p:anim calcmode="lin" valueType="num">
                                      <p:cBhvr>
                                        <p:cTn id="8" dur="1000" fill="hold"/>
                                        <p:tgtEl>
                                          <p:spTgt spid="95236"/>
                                        </p:tgtEl>
                                        <p:attrNameLst>
                                          <p:attrName>ppt_h</p:attrName>
                                        </p:attrNameLst>
                                      </p:cBhvr>
                                      <p:tavLst>
                                        <p:tav tm="0">
                                          <p:val>
                                            <p:fltVal val="0"/>
                                          </p:val>
                                        </p:tav>
                                        <p:tav tm="100000">
                                          <p:val>
                                            <p:strVal val="#ppt_h"/>
                                          </p:val>
                                        </p:tav>
                                      </p:tavLst>
                                    </p:anim>
                                    <p:anim calcmode="lin" valueType="num">
                                      <p:cBhvr>
                                        <p:cTn id="9" dur="1000" fill="hold"/>
                                        <p:tgtEl>
                                          <p:spTgt spid="95236"/>
                                        </p:tgtEl>
                                        <p:attrNameLst>
                                          <p:attrName>style.rotation</p:attrName>
                                        </p:attrNameLst>
                                      </p:cBhvr>
                                      <p:tavLst>
                                        <p:tav tm="0">
                                          <p:val>
                                            <p:fltVal val="90"/>
                                          </p:val>
                                        </p:tav>
                                        <p:tav tm="100000">
                                          <p:val>
                                            <p:fltVal val="0"/>
                                          </p:val>
                                        </p:tav>
                                      </p:tavLst>
                                    </p:anim>
                                    <p:animEffect transition="in" filter="fade">
                                      <p:cBhvr>
                                        <p:cTn id="10" dur="10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3124200" y="762000"/>
            <a:ext cx="56388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FF"/>
                </a:solidFill>
                <a:latin typeface="Times New Roman" panose="02020603050405020304" pitchFamily="18" charset="0"/>
              </a:rPr>
              <a:t>Trước khi táng người quá cố, người ta ướp xác và thực hành một số nghi thức tôn giáo </a:t>
            </a:r>
          </a:p>
          <a:p>
            <a:pPr eaLnBrk="1" hangingPunct="1"/>
            <a:r>
              <a:rPr lang="en-US" altLang="en-US" sz="3200">
                <a:solidFill>
                  <a:srgbClr val="0000FF"/>
                </a:solidFill>
                <a:latin typeface="Times New Roman" panose="02020603050405020304" pitchFamily="18" charset="0"/>
              </a:rPr>
              <a:t>Người Ai Cập cổ tin rằng linh hồn của các hoàng đế qua đời vẫn ở trong thân thể và du ngoạn hằng ngày cùng mặt trời. Khi mặt trời lặn phía tây , linh hồn của người quá cố trở về hầm mộ kim tự tháp và phục sinh... 	</a:t>
            </a:r>
            <a:endParaRPr lang="en-US" altLang="en-US" sz="3200">
              <a:latin typeface="Times New Roman" panose="02020603050405020304" pitchFamily="18" charset="0"/>
            </a:endParaRPr>
          </a:p>
        </p:txBody>
      </p:sp>
      <p:pic>
        <p:nvPicPr>
          <p:cNvPr id="47107" name="Picture 3" descr="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2017713" cy="283845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4"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29000"/>
            <a:ext cx="2149475" cy="289560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tgtEl>
                                          <p:spTgt spid="93186"/>
                                        </p:tgtEl>
                                        <p:attrNameLst>
                                          <p:attrName>ppt_w</p:attrName>
                                        </p:attrNameLst>
                                      </p:cBhvr>
                                      <p:tavLst>
                                        <p:tav tm="0">
                                          <p:val>
                                            <p:fltVal val="0"/>
                                          </p:val>
                                        </p:tav>
                                        <p:tav tm="100000">
                                          <p:val>
                                            <p:strVal val="#ppt_w"/>
                                          </p:val>
                                        </p:tav>
                                      </p:tavLst>
                                    </p:anim>
                                    <p:anim calcmode="lin" valueType="num">
                                      <p:cBhvr>
                                        <p:cTn id="8" dur="1000" fill="hold"/>
                                        <p:tgtEl>
                                          <p:spTgt spid="93186"/>
                                        </p:tgtEl>
                                        <p:attrNameLst>
                                          <p:attrName>ppt_h</p:attrName>
                                        </p:attrNameLst>
                                      </p:cBhvr>
                                      <p:tavLst>
                                        <p:tav tm="0">
                                          <p:val>
                                            <p:fltVal val="0"/>
                                          </p:val>
                                        </p:tav>
                                        <p:tav tm="100000">
                                          <p:val>
                                            <p:strVal val="#ppt_h"/>
                                          </p:val>
                                        </p:tav>
                                      </p:tavLst>
                                    </p:anim>
                                    <p:anim calcmode="lin" valueType="num">
                                      <p:cBhvr>
                                        <p:cTn id="9" dur="1000" fill="hold"/>
                                        <p:tgtEl>
                                          <p:spTgt spid="93186"/>
                                        </p:tgtEl>
                                        <p:attrNameLst>
                                          <p:attrName>style.rotation</p:attrName>
                                        </p:attrNameLst>
                                      </p:cBhvr>
                                      <p:tavLst>
                                        <p:tav tm="0">
                                          <p:val>
                                            <p:fltVal val="90"/>
                                          </p:val>
                                        </p:tav>
                                        <p:tav tm="100000">
                                          <p:val>
                                            <p:fltVal val="0"/>
                                          </p:val>
                                        </p:tav>
                                      </p:tavLst>
                                    </p:anim>
                                    <p:animEffect transition="in" filter="fade">
                                      <p:cBhvr>
                                        <p:cTn id="10" dur="10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ncode_imageresizer_container_10"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6934200" cy="4759325"/>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48131" name="Text Box 3"/>
          <p:cNvSpPr txBox="1">
            <a:spLocks noChangeArrowheads="1"/>
          </p:cNvSpPr>
          <p:nvPr/>
        </p:nvSpPr>
        <p:spPr bwMode="auto">
          <a:xfrm>
            <a:off x="2971800" y="3048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rPr>
              <a:t>Vườn treo Babilon</a:t>
            </a:r>
          </a:p>
        </p:txBody>
      </p:sp>
      <p:sp>
        <p:nvSpPr>
          <p:cNvPr id="51204" name="Text Box 4"/>
          <p:cNvSpPr txBox="1">
            <a:spLocks noChangeArrowheads="1"/>
          </p:cNvSpPr>
          <p:nvPr/>
        </p:nvSpPr>
        <p:spPr bwMode="auto">
          <a:xfrm>
            <a:off x="1600200" y="5791200"/>
            <a:ext cx="7010400" cy="57943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i="1">
                <a:solidFill>
                  <a:schemeClr val="bg1"/>
                </a:solidFill>
                <a:latin typeface="Times New Roman" panose="02020603050405020304" pitchFamily="18" charset="0"/>
              </a:rPr>
              <a:t>Hiểu biết của em về vườn treo Babilon ?</a:t>
            </a:r>
          </a:p>
        </p:txBody>
      </p:sp>
      <p:pic>
        <p:nvPicPr>
          <p:cNvPr id="51205" name="Picture 5" descr="2"/>
          <p:cNvPicPr>
            <a:picLocks noChangeAspect="1" noChangeArrowheads="1" noCrop="1"/>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990600" y="5867400"/>
            <a:ext cx="609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1205"/>
                                        </p:tgtEl>
                                        <p:attrNameLst>
                                          <p:attrName>style.visibility</p:attrName>
                                        </p:attrNameLst>
                                      </p:cBhvr>
                                      <p:to>
                                        <p:strVal val="visible"/>
                                      </p:to>
                                    </p:set>
                                    <p:anim calcmode="lin" valueType="num">
                                      <p:cBhvr>
                                        <p:cTn id="7" dur="1000" fill="hold"/>
                                        <p:tgtEl>
                                          <p:spTgt spid="51205"/>
                                        </p:tgtEl>
                                        <p:attrNameLst>
                                          <p:attrName>ppt_w</p:attrName>
                                        </p:attrNameLst>
                                      </p:cBhvr>
                                      <p:tavLst>
                                        <p:tav tm="0">
                                          <p:val>
                                            <p:fltVal val="0"/>
                                          </p:val>
                                        </p:tav>
                                        <p:tav tm="100000">
                                          <p:val>
                                            <p:strVal val="#ppt_w"/>
                                          </p:val>
                                        </p:tav>
                                      </p:tavLst>
                                    </p:anim>
                                    <p:anim calcmode="lin" valueType="num">
                                      <p:cBhvr>
                                        <p:cTn id="8" dur="1000" fill="hold"/>
                                        <p:tgtEl>
                                          <p:spTgt spid="51205"/>
                                        </p:tgtEl>
                                        <p:attrNameLst>
                                          <p:attrName>ppt_h</p:attrName>
                                        </p:attrNameLst>
                                      </p:cBhvr>
                                      <p:tavLst>
                                        <p:tav tm="0">
                                          <p:val>
                                            <p:fltVal val="0"/>
                                          </p:val>
                                        </p:tav>
                                        <p:tav tm="100000">
                                          <p:val>
                                            <p:strVal val="#ppt_h"/>
                                          </p:val>
                                        </p:tav>
                                      </p:tavLst>
                                    </p:anim>
                                    <p:anim calcmode="lin" valueType="num">
                                      <p:cBhvr>
                                        <p:cTn id="9" dur="1000" fill="hold"/>
                                        <p:tgtEl>
                                          <p:spTgt spid="51205"/>
                                        </p:tgtEl>
                                        <p:attrNameLst>
                                          <p:attrName>style.rotation</p:attrName>
                                        </p:attrNameLst>
                                      </p:cBhvr>
                                      <p:tavLst>
                                        <p:tav tm="0">
                                          <p:val>
                                            <p:fltVal val="90"/>
                                          </p:val>
                                        </p:tav>
                                        <p:tav tm="100000">
                                          <p:val>
                                            <p:fltVal val="0"/>
                                          </p:val>
                                        </p:tav>
                                      </p:tavLst>
                                    </p:anim>
                                    <p:animEffect transition="in" filter="fade">
                                      <p:cBhvr>
                                        <p:cTn id="10" dur="1000"/>
                                        <p:tgtEl>
                                          <p:spTgt spid="51205"/>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51204"/>
                                        </p:tgtEl>
                                        <p:attrNameLst>
                                          <p:attrName>style.visibility</p:attrName>
                                        </p:attrNameLst>
                                      </p:cBhvr>
                                      <p:to>
                                        <p:strVal val="visible"/>
                                      </p:to>
                                    </p:set>
                                    <p:anim calcmode="lin" valueType="num">
                                      <p:cBhvr>
                                        <p:cTn id="13" dur="1000" fill="hold"/>
                                        <p:tgtEl>
                                          <p:spTgt spid="51204"/>
                                        </p:tgtEl>
                                        <p:attrNameLst>
                                          <p:attrName>ppt_w</p:attrName>
                                        </p:attrNameLst>
                                      </p:cBhvr>
                                      <p:tavLst>
                                        <p:tav tm="0">
                                          <p:val>
                                            <p:fltVal val="0"/>
                                          </p:val>
                                        </p:tav>
                                        <p:tav tm="100000">
                                          <p:val>
                                            <p:strVal val="#ppt_w"/>
                                          </p:val>
                                        </p:tav>
                                      </p:tavLst>
                                    </p:anim>
                                    <p:anim calcmode="lin" valueType="num">
                                      <p:cBhvr>
                                        <p:cTn id="14" dur="1000" fill="hold"/>
                                        <p:tgtEl>
                                          <p:spTgt spid="51204"/>
                                        </p:tgtEl>
                                        <p:attrNameLst>
                                          <p:attrName>ppt_h</p:attrName>
                                        </p:attrNameLst>
                                      </p:cBhvr>
                                      <p:tavLst>
                                        <p:tav tm="0">
                                          <p:val>
                                            <p:fltVal val="0"/>
                                          </p:val>
                                        </p:tav>
                                        <p:tav tm="100000">
                                          <p:val>
                                            <p:strVal val="#ppt_h"/>
                                          </p:val>
                                        </p:tav>
                                      </p:tavLst>
                                    </p:anim>
                                    <p:anim calcmode="lin" valueType="num">
                                      <p:cBhvr>
                                        <p:cTn id="15" dur="1000" fill="hold"/>
                                        <p:tgtEl>
                                          <p:spTgt spid="51204"/>
                                        </p:tgtEl>
                                        <p:attrNameLst>
                                          <p:attrName>style.rotation</p:attrName>
                                        </p:attrNameLst>
                                      </p:cBhvr>
                                      <p:tavLst>
                                        <p:tav tm="0">
                                          <p:val>
                                            <p:fltVal val="90"/>
                                          </p:val>
                                        </p:tav>
                                        <p:tav tm="100000">
                                          <p:val>
                                            <p:fltVal val="0"/>
                                          </p:val>
                                        </p:tav>
                                      </p:tavLst>
                                    </p:anim>
                                    <p:animEffect transition="in" filter="fade">
                                      <p:cBhvr>
                                        <p:cTn id="16" dur="10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vuon treo Babyl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2971800" cy="358140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49155" name="Text Box 3"/>
          <p:cNvSpPr txBox="1">
            <a:spLocks noChangeArrowheads="1"/>
          </p:cNvSpPr>
          <p:nvPr/>
        </p:nvSpPr>
        <p:spPr bwMode="auto">
          <a:xfrm flipV="1">
            <a:off x="685800" y="3673475"/>
            <a:ext cx="2057400" cy="82232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latin typeface="Times New Roman" panose="02020603050405020304" pitchFamily="18" charset="0"/>
              </a:rPr>
              <a:t>VƯỜN TREO BABYLON</a:t>
            </a:r>
          </a:p>
        </p:txBody>
      </p:sp>
      <p:sp>
        <p:nvSpPr>
          <p:cNvPr id="49156" name="Text Box 4"/>
          <p:cNvSpPr txBox="1">
            <a:spLocks noChangeArrowheads="1"/>
          </p:cNvSpPr>
          <p:nvPr/>
        </p:nvSpPr>
        <p:spPr bwMode="auto">
          <a:xfrm>
            <a:off x="3200400" y="152400"/>
            <a:ext cx="5638800" cy="649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rPr>
              <a:t>Được vua NebuchADnezzarII xây dựng vào khoảng năm 605-562 TCN tại Euphrates (Iraq hiện nay). Ông coi đó như một món quà dành cho người vợ yêu quí nhất của mình-nàng A-mi-tơ-sơ, một người đã trưởng thành trong vùng đất quanh Media, khao khát cảnh núi rừng hùng vĩ.Vườn treo hình vuông, có bậc dẫn đến lối vào cửa tiếp theo, đặt sân nọ trên sân kia thành một quần thể kiến trúc độc đáo theo nền dốc bậc. Những cột cao nhất 23,1m, tường xây vững chắc, rất tốn kém. Trên mỗi tầng trồng nhiều cây cổ thụ khác nhau…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ình:Hanging Gardens of Babyl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2819400" y="5867400"/>
            <a:ext cx="4267200" cy="457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i="1">
                <a:solidFill>
                  <a:schemeClr val="bg1"/>
                </a:solidFill>
                <a:latin typeface="Tahoma" panose="020B0604030504040204" pitchFamily="34" charset="0"/>
              </a:rPr>
              <a:t>Vườn treo Babilon</a:t>
            </a:r>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4114800" y="914400"/>
            <a:ext cx="47244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FF"/>
                </a:solidFill>
                <a:latin typeface="Times New Roman" panose="02020603050405020304" pitchFamily="18" charset="0"/>
              </a:rPr>
              <a:t>Người đầu tiên đề cập đến vườn treo là Berossus, một người dân thành Babylon đã viết về vườn treo vào khoảng năm 270 TCN </a:t>
            </a:r>
            <a:endParaRPr lang="en-US" altLang="en-US" sz="3200" i="1">
              <a:solidFill>
                <a:srgbClr val="0000FF"/>
              </a:solidFill>
              <a:latin typeface="Times New Roman" panose="02020603050405020304" pitchFamily="18" charset="0"/>
            </a:endParaRPr>
          </a:p>
          <a:p>
            <a:pPr eaLnBrk="1" hangingPunct="1"/>
            <a:r>
              <a:rPr lang="en-US" altLang="en-US" sz="3200" i="1">
                <a:solidFill>
                  <a:srgbClr val="800000"/>
                </a:solidFill>
                <a:latin typeface="Times New Roman" panose="02020603050405020304" pitchFamily="18" charset="0"/>
              </a:rPr>
              <a:t>“Vua xây một cung điện mới trong 15 ngày, nền móng bằng đá hay các bãi đất có hình bậc thang tựa</a:t>
            </a:r>
            <a:r>
              <a:rPr lang="en-US" altLang="en-US" sz="3200" i="1">
                <a:solidFill>
                  <a:srgbClr val="0000FF"/>
                </a:solidFill>
                <a:latin typeface="Times New Roman" panose="02020603050405020304" pitchFamily="18" charset="0"/>
              </a:rPr>
              <a:t> </a:t>
            </a:r>
            <a:r>
              <a:rPr lang="en-US" altLang="en-US" sz="3200" i="1">
                <a:solidFill>
                  <a:srgbClr val="800000"/>
                </a:solidFill>
                <a:latin typeface="Times New Roman" panose="02020603050405020304" pitchFamily="18" charset="0"/>
              </a:rPr>
              <a:t>như phong cảnh núi rừng</a:t>
            </a:r>
            <a:r>
              <a:rPr lang="en-US" altLang="en-US" sz="3200" i="1">
                <a:solidFill>
                  <a:srgbClr val="0000FF"/>
                </a:solidFill>
                <a:latin typeface="Times New Roman" panose="02020603050405020304" pitchFamily="18" charset="0"/>
              </a:rPr>
              <a:t>.”</a:t>
            </a:r>
            <a:r>
              <a:rPr lang="en-US" altLang="en-US" sz="3200">
                <a:solidFill>
                  <a:srgbClr val="0000FF"/>
                </a:solidFill>
                <a:latin typeface="Times New Roman" panose="02020603050405020304" pitchFamily="18" charset="0"/>
              </a:rPr>
              <a:t> </a:t>
            </a:r>
            <a:endParaRPr lang="en-US" altLang="en-US" sz="3200">
              <a:latin typeface="Times New Roman" panose="02020603050405020304" pitchFamily="18" charset="0"/>
            </a:endParaRPr>
          </a:p>
        </p:txBody>
      </p:sp>
      <p:sp>
        <p:nvSpPr>
          <p:cNvPr id="51203" name="Text Box 4"/>
          <p:cNvSpPr txBox="1">
            <a:spLocks noChangeArrowheads="1"/>
          </p:cNvSpPr>
          <p:nvPr/>
        </p:nvSpPr>
        <p:spPr bwMode="auto">
          <a:xfrm>
            <a:off x="4572000" y="4572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solidFill>
                  <a:srgbClr val="FF3300"/>
                </a:solidFill>
                <a:latin typeface="Times New Roman" panose="02020603050405020304" pitchFamily="18" charset="0"/>
              </a:rPr>
              <a:t>MÔ TẢ THỜI CỔ ĐẠI</a:t>
            </a:r>
          </a:p>
        </p:txBody>
      </p:sp>
      <p:pic>
        <p:nvPicPr>
          <p:cNvPr id="51204" name="StoryAvatar" descr="princeof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3733800" cy="266065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6019"/>
                                        </p:tgtEl>
                                        <p:attrNameLst>
                                          <p:attrName>style.visibility</p:attrName>
                                        </p:attrNameLst>
                                      </p:cBhvr>
                                      <p:to>
                                        <p:strVal val="visible"/>
                                      </p:to>
                                    </p:set>
                                    <p:anim calcmode="lin" valueType="num">
                                      <p:cBhvr>
                                        <p:cTn id="7" dur="1000" fill="hold"/>
                                        <p:tgtEl>
                                          <p:spTgt spid="86019"/>
                                        </p:tgtEl>
                                        <p:attrNameLst>
                                          <p:attrName>ppt_w</p:attrName>
                                        </p:attrNameLst>
                                      </p:cBhvr>
                                      <p:tavLst>
                                        <p:tav tm="0">
                                          <p:val>
                                            <p:fltVal val="0"/>
                                          </p:val>
                                        </p:tav>
                                        <p:tav tm="100000">
                                          <p:val>
                                            <p:strVal val="#ppt_w"/>
                                          </p:val>
                                        </p:tav>
                                      </p:tavLst>
                                    </p:anim>
                                    <p:anim calcmode="lin" valueType="num">
                                      <p:cBhvr>
                                        <p:cTn id="8" dur="1000" fill="hold"/>
                                        <p:tgtEl>
                                          <p:spTgt spid="86019"/>
                                        </p:tgtEl>
                                        <p:attrNameLst>
                                          <p:attrName>ppt_h</p:attrName>
                                        </p:attrNameLst>
                                      </p:cBhvr>
                                      <p:tavLst>
                                        <p:tav tm="0">
                                          <p:val>
                                            <p:fltVal val="0"/>
                                          </p:val>
                                        </p:tav>
                                        <p:tav tm="100000">
                                          <p:val>
                                            <p:strVal val="#ppt_h"/>
                                          </p:val>
                                        </p:tav>
                                      </p:tavLst>
                                    </p:anim>
                                    <p:anim calcmode="lin" valueType="num">
                                      <p:cBhvr>
                                        <p:cTn id="9" dur="1000" fill="hold"/>
                                        <p:tgtEl>
                                          <p:spTgt spid="86019"/>
                                        </p:tgtEl>
                                        <p:attrNameLst>
                                          <p:attrName>style.rotation</p:attrName>
                                        </p:attrNameLst>
                                      </p:cBhvr>
                                      <p:tavLst>
                                        <p:tav tm="0">
                                          <p:val>
                                            <p:fltVal val="90"/>
                                          </p:val>
                                        </p:tav>
                                        <p:tav tm="100000">
                                          <p:val>
                                            <p:fltVal val="0"/>
                                          </p:val>
                                        </p:tav>
                                      </p:tavLst>
                                    </p:anim>
                                    <p:animEffect transition="in" filter="fade">
                                      <p:cBhvr>
                                        <p:cTn id="10" dur="10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vuon treo Babylon hna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4114800" cy="342900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52227" name="Picture 4" descr="vuon treo Babylon hna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4038600" cy="342900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52228" name="Text Box 5"/>
          <p:cNvSpPr txBox="1">
            <a:spLocks noChangeArrowheads="1"/>
          </p:cNvSpPr>
          <p:nvPr/>
        </p:nvSpPr>
        <p:spPr bwMode="auto">
          <a:xfrm>
            <a:off x="2590800" y="4800600"/>
            <a:ext cx="3962400" cy="57943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chemeClr val="bg1"/>
                </a:solidFill>
                <a:latin typeface="Times New Roman" panose="02020603050405020304" pitchFamily="18" charset="0"/>
              </a:rPr>
              <a:t>Vườn treo hiện nay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533400" y="4953000"/>
            <a:ext cx="327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a:solidFill>
                  <a:srgbClr val="000099"/>
                </a:solidFill>
                <a:latin typeface="Times New Roman" panose="02020603050405020304" pitchFamily="18" charset="0"/>
              </a:rPr>
              <a:t>Cổng thành Ishtar - Babylon</a:t>
            </a:r>
          </a:p>
        </p:txBody>
      </p:sp>
      <p:pic>
        <p:nvPicPr>
          <p:cNvPr id="53251" name="Picture 5"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3071813" cy="403860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53252" name="Text Box 6"/>
          <p:cNvSpPr txBox="1">
            <a:spLocks noChangeArrowheads="1"/>
          </p:cNvSpPr>
          <p:nvPr/>
        </p:nvSpPr>
        <p:spPr bwMode="auto">
          <a:xfrm>
            <a:off x="4114800" y="1143000"/>
            <a:ext cx="47244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Cổng thành Ishtar – Babylon, nằm ở phía bắc của thành nội (Ishtar vốn là tên của nữ thần chiến tranh và thắng lợi) cao 12m, được xây bằng những viên gạch lưu li màu với những chạm khắc nổi hình thú vật như: bò rừng, rồng…</a:t>
            </a:r>
          </a:p>
          <a:p>
            <a:pPr eaLnBrk="1" hangingPunct="1">
              <a:spcBef>
                <a:spcPct val="50000"/>
              </a:spcBef>
            </a:pPr>
            <a:endParaRPr lang="en-US" altLang="en-US" sz="2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3659188" cy="502920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54275" name="Picture 3" descr="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0"/>
            <a:ext cx="3759200" cy="502920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54276" name="Text Box 4"/>
          <p:cNvSpPr txBox="1">
            <a:spLocks noChangeArrowheads="1"/>
          </p:cNvSpPr>
          <p:nvPr/>
        </p:nvSpPr>
        <p:spPr bwMode="auto">
          <a:xfrm>
            <a:off x="1905000" y="5791200"/>
            <a:ext cx="4495800" cy="519113"/>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bg1"/>
                </a:solidFill>
                <a:latin typeface="Times New Roman" panose="02020603050405020304" pitchFamily="18" charset="0"/>
              </a:rPr>
              <a:t>Chi tiết cổng thành Ba-bi-lon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Rectangle 3"/>
          <p:cNvSpPr>
            <a:spLocks noGrp="1" noChangeArrowheads="1"/>
          </p:cNvSpPr>
          <p:nvPr>
            <p:ph type="title"/>
          </p:nvPr>
        </p:nvSpPr>
        <p:spPr>
          <a:xfrm>
            <a:off x="0" y="115888"/>
            <a:ext cx="9144000" cy="576262"/>
          </a:xfrm>
          <a:ln>
            <a:solidFill>
              <a:srgbClr val="0000FF"/>
            </a:solidFill>
            <a:miter lim="800000"/>
            <a:headEnd/>
            <a:tailEnd/>
          </a:ln>
        </p:spPr>
        <p:txBody>
          <a:bodyPr/>
          <a:lstStyle/>
          <a:p>
            <a:pPr eaLnBrk="1" hangingPunct="1">
              <a:defRPr/>
            </a:pPr>
            <a:r>
              <a:rPr lang="en-US" altLang="en-US" sz="1400" smtClean="0"/>
              <a:t>BÀI 3 CÁC QUỐC GIA CỔ ĐẠI PHƯƠNG ĐÔNG</a:t>
            </a:r>
          </a:p>
        </p:txBody>
      </p:sp>
      <p:sp>
        <p:nvSpPr>
          <p:cNvPr id="122884" name="Rectangle 4"/>
          <p:cNvSpPr>
            <a:spLocks noGrp="1" noChangeArrowheads="1"/>
          </p:cNvSpPr>
          <p:nvPr>
            <p:ph type="body" sz="half" idx="1"/>
          </p:nvPr>
        </p:nvSpPr>
        <p:spPr>
          <a:xfrm>
            <a:off x="179388" y="908050"/>
            <a:ext cx="3816350" cy="5761038"/>
          </a:xfrm>
          <a:ln>
            <a:solidFill>
              <a:srgbClr val="0000FF"/>
            </a:solidFill>
            <a:miter lim="800000"/>
            <a:headEnd/>
            <a:tailEnd/>
          </a:ln>
        </p:spPr>
        <p:txBody>
          <a:bodyPr/>
          <a:lstStyle/>
          <a:p>
            <a:pPr marL="533400" indent="-533400" eaLnBrk="1" hangingPunct="1">
              <a:buFont typeface="Wingdings" panose="05000000000000000000" pitchFamily="2" charset="2"/>
              <a:buNone/>
              <a:defRPr/>
            </a:pPr>
            <a:r>
              <a:rPr lang="en-US" altLang="en-US" sz="1600" b="1" smtClean="0">
                <a:latin typeface="Times New Roman" panose="02020603050405020304" pitchFamily="18" charset="0"/>
              </a:rPr>
              <a:t>1.Điều kiện tự nhiên và sự phát triển kinh tế</a:t>
            </a:r>
          </a:p>
          <a:p>
            <a:pPr marL="533400" indent="-533400" eaLnBrk="1" hangingPunct="1">
              <a:buFont typeface="Wingdings" panose="05000000000000000000" pitchFamily="2" charset="2"/>
              <a:buNone/>
              <a:defRPr/>
            </a:pPr>
            <a:r>
              <a:rPr lang="en-US" altLang="en-US" sz="1600" b="1" smtClean="0">
                <a:latin typeface="Times New Roman" panose="02020603050405020304" pitchFamily="18" charset="0"/>
              </a:rPr>
              <a:t>2. Sự hình thành các quốc gia cổ đại</a:t>
            </a:r>
          </a:p>
          <a:p>
            <a:pPr marL="533400" indent="-533400" eaLnBrk="1" hangingPunct="1">
              <a:buFont typeface="Wingdings" panose="05000000000000000000" pitchFamily="2" charset="2"/>
              <a:buNone/>
              <a:defRPr/>
            </a:pPr>
            <a:r>
              <a:rPr lang="en-US" altLang="en-US" sz="1600" b="1" smtClean="0">
                <a:latin typeface="Times New Roman" panose="02020603050405020304" pitchFamily="18" charset="0"/>
              </a:rPr>
              <a:t>3.Xã hội cổ đại phương Đông</a:t>
            </a:r>
          </a:p>
          <a:p>
            <a:pPr marL="533400" indent="-533400" eaLnBrk="1" hangingPunct="1">
              <a:buFont typeface="Wingdings" panose="05000000000000000000" pitchFamily="2" charset="2"/>
              <a:buNone/>
              <a:defRPr/>
            </a:pPr>
            <a:r>
              <a:rPr lang="en-US" altLang="en-US" sz="1600" b="1" smtClean="0">
                <a:latin typeface="Times New Roman" panose="02020603050405020304" pitchFamily="18" charset="0"/>
              </a:rPr>
              <a:t>4.Chế độ chuyên chế cổ đại</a:t>
            </a:r>
          </a:p>
          <a:p>
            <a:pPr marL="533400" indent="-533400" eaLnBrk="1" hangingPunct="1">
              <a:buFont typeface="Wingdings" panose="05000000000000000000" pitchFamily="2" charset="2"/>
              <a:buNone/>
              <a:defRPr/>
            </a:pPr>
            <a:endParaRPr lang="en-US" altLang="en-US" sz="1600" b="1" smtClean="0">
              <a:latin typeface="Times New Roman" panose="02020603050405020304" pitchFamily="18" charset="0"/>
            </a:endParaRPr>
          </a:p>
        </p:txBody>
      </p:sp>
      <p:sp>
        <p:nvSpPr>
          <p:cNvPr id="122885" name="Rectangle 5"/>
          <p:cNvSpPr>
            <a:spLocks noGrp="1" noChangeArrowheads="1"/>
          </p:cNvSpPr>
          <p:nvPr>
            <p:ph type="body" sz="half" idx="2"/>
          </p:nvPr>
        </p:nvSpPr>
        <p:spPr>
          <a:xfrm>
            <a:off x="4140200" y="908050"/>
            <a:ext cx="4824413" cy="5761038"/>
          </a:xfrm>
          <a:ln>
            <a:solidFill>
              <a:srgbClr val="0000FF"/>
            </a:solidFill>
            <a:miter lim="800000"/>
            <a:headEnd/>
            <a:tailEnd/>
          </a:ln>
        </p:spPr>
        <p:txBody>
          <a:bodyPr/>
          <a:lstStyle/>
          <a:p>
            <a:pPr marL="533400" indent="-533400" eaLnBrk="1" hangingPunct="1">
              <a:lnSpc>
                <a:spcPct val="90000"/>
              </a:lnSpc>
              <a:buFont typeface="Wingdings" panose="05000000000000000000" pitchFamily="2" charset="2"/>
              <a:buNone/>
              <a:defRPr/>
            </a:pPr>
            <a:r>
              <a:rPr lang="en-US" altLang="en-US" sz="1600" smtClean="0">
                <a:latin typeface="Times New Roman" panose="02020603050405020304" pitchFamily="18" charset="0"/>
              </a:rPr>
              <a:t>Vua – Quý tộc- Nông dân công xã- nô lệ</a:t>
            </a:r>
          </a:p>
          <a:p>
            <a:pPr marL="533400" indent="-533400" eaLnBrk="1" hangingPunct="1">
              <a:lnSpc>
                <a:spcPct val="90000"/>
              </a:lnSpc>
              <a:buFontTx/>
              <a:buNone/>
              <a:defRPr/>
            </a:pPr>
            <a:r>
              <a:rPr lang="en-US" altLang="en-US" sz="1600" b="1" i="1" smtClean="0">
                <a:latin typeface="Times New Roman" panose="02020603050405020304" pitchFamily="18" charset="0"/>
              </a:rPr>
              <a:t>Cơ sở hình thành</a:t>
            </a:r>
            <a:r>
              <a:rPr lang="en-US" altLang="en-US" sz="1600" smtClean="0">
                <a:latin typeface="Times New Roman" panose="02020603050405020304" pitchFamily="18" charset="0"/>
              </a:rPr>
              <a:t>: </a:t>
            </a:r>
          </a:p>
          <a:p>
            <a:pPr marL="533400" indent="-533400" eaLnBrk="1" hangingPunct="1">
              <a:lnSpc>
                <a:spcPct val="90000"/>
              </a:lnSpc>
              <a:buFontTx/>
              <a:buNone/>
              <a:defRPr/>
            </a:pPr>
            <a:r>
              <a:rPr lang="en-US" altLang="en-US" sz="1600" smtClean="0">
                <a:latin typeface="Times New Roman" panose="02020603050405020304" pitchFamily="18" charset="0"/>
              </a:rPr>
              <a:t>do nhu cầu trị thủy và xây dựng các công trình thủy lợi</a:t>
            </a:r>
          </a:p>
          <a:p>
            <a:pPr marL="533400" indent="-533400" eaLnBrk="1" hangingPunct="1">
              <a:lnSpc>
                <a:spcPct val="90000"/>
              </a:lnSpc>
              <a:buFontTx/>
              <a:buNone/>
              <a:defRPr/>
            </a:pPr>
            <a:r>
              <a:rPr lang="en-US" altLang="en-US" sz="1600" b="1" i="1" smtClean="0">
                <a:latin typeface="Times New Roman" panose="02020603050405020304" pitchFamily="18" charset="0"/>
              </a:rPr>
              <a:t>Chế độ quân chủ chuyên chế:</a:t>
            </a:r>
            <a:r>
              <a:rPr lang="en-US" altLang="en-US" sz="1600" smtClean="0">
                <a:latin typeface="Times New Roman" panose="02020603050405020304" pitchFamily="18" charset="0"/>
              </a:rPr>
              <a:t>. </a:t>
            </a:r>
          </a:p>
          <a:p>
            <a:pPr marL="533400" indent="-533400" eaLnBrk="1" hangingPunct="1">
              <a:lnSpc>
                <a:spcPct val="90000"/>
              </a:lnSpc>
              <a:buFontTx/>
              <a:buChar char="-"/>
              <a:defRPr/>
            </a:pPr>
            <a:r>
              <a:rPr lang="en-US" altLang="en-US" sz="1600" smtClean="0">
                <a:latin typeface="Times New Roman" panose="02020603050405020304" pitchFamily="18" charset="0"/>
              </a:rPr>
              <a:t>Quyền hành tập chung vào tay vua Ai Cập (Pharaon), Lưỡng Hà (Enxin), Trung Quốc (thiên tử)</a:t>
            </a:r>
          </a:p>
          <a:p>
            <a:pPr marL="533400" indent="-533400" eaLnBrk="1" hangingPunct="1">
              <a:lnSpc>
                <a:spcPct val="90000"/>
              </a:lnSpc>
              <a:buFontTx/>
              <a:buNone/>
              <a:defRPr/>
            </a:pPr>
            <a:r>
              <a:rPr lang="en-US" altLang="en-US" sz="1600" b="1" i="1" smtClean="0">
                <a:latin typeface="Times New Roman" panose="02020603050405020304" pitchFamily="18" charset="0"/>
              </a:rPr>
              <a:t>Chế độ chuyên chế cổ đại</a:t>
            </a:r>
          </a:p>
          <a:p>
            <a:pPr marL="533400" indent="-533400" eaLnBrk="1" hangingPunct="1">
              <a:lnSpc>
                <a:spcPct val="90000"/>
              </a:lnSpc>
              <a:buFontTx/>
              <a:buChar char="-"/>
              <a:defRPr/>
            </a:pPr>
            <a:r>
              <a:rPr lang="en-US" altLang="en-US" sz="1600" smtClean="0">
                <a:latin typeface="Times New Roman" panose="02020603050405020304" pitchFamily="18" charset="0"/>
              </a:rPr>
              <a:t> là chế độ nhà nước do vua đứng đầu,có quyền lực tối cao và bộ máy quan liêu giúp việc thừa hành.Vidia (Ai Cập), Thừa tướng (Trung Quốc)</a:t>
            </a:r>
          </a:p>
        </p:txBody>
      </p:sp>
      <p:sp>
        <p:nvSpPr>
          <p:cNvPr id="122886" name="AutoShape 6"/>
          <p:cNvSpPr>
            <a:spLocks noChangeArrowheads="1"/>
          </p:cNvSpPr>
          <p:nvPr/>
        </p:nvSpPr>
        <p:spPr bwMode="auto">
          <a:xfrm>
            <a:off x="381000" y="2362200"/>
            <a:ext cx="3505200" cy="1371600"/>
          </a:xfrm>
          <a:prstGeom prst="wedgeEllipseCallout">
            <a:avLst>
              <a:gd name="adj1" fmla="val -23912"/>
              <a:gd name="adj2" fmla="val 42245"/>
            </a:avLst>
          </a:prstGeom>
          <a:gradFill rotWithShape="1">
            <a:gsLst>
              <a:gs pos="0">
                <a:srgbClr val="FF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latin typeface="Times New Roman" panose="02020603050405020304" pitchFamily="18" charset="0"/>
              </a:rPr>
              <a:t>Nhà nước cổ đại phương đông hình thành như thế nào??</a:t>
            </a:r>
          </a:p>
        </p:txBody>
      </p:sp>
      <p:sp>
        <p:nvSpPr>
          <p:cNvPr id="122887" name="AutoShape 7"/>
          <p:cNvSpPr>
            <a:spLocks noChangeArrowheads="1"/>
          </p:cNvSpPr>
          <p:nvPr/>
        </p:nvSpPr>
        <p:spPr bwMode="auto">
          <a:xfrm>
            <a:off x="457200" y="3352800"/>
            <a:ext cx="3276600" cy="1676400"/>
          </a:xfrm>
          <a:prstGeom prst="wedgeEllipseCallout">
            <a:avLst>
              <a:gd name="adj1" fmla="val -17440"/>
              <a:gd name="adj2" fmla="val -110889"/>
            </a:avLst>
          </a:prstGeom>
          <a:gradFill rotWithShape="1">
            <a:gsLst>
              <a:gs pos="0">
                <a:srgbClr val="FF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latin typeface="Times New Roman" panose="02020603050405020304" pitchFamily="18" charset="0"/>
              </a:rPr>
              <a:t>Thế nào là chế độ chuyên chế cổ đại?</a:t>
            </a:r>
          </a:p>
        </p:txBody>
      </p:sp>
      <p:sp>
        <p:nvSpPr>
          <p:cNvPr id="122890" name="AutoShape 10"/>
          <p:cNvSpPr>
            <a:spLocks noChangeArrowheads="1"/>
          </p:cNvSpPr>
          <p:nvPr/>
        </p:nvSpPr>
        <p:spPr bwMode="auto">
          <a:xfrm>
            <a:off x="685800" y="4648200"/>
            <a:ext cx="3276600" cy="1676400"/>
          </a:xfrm>
          <a:prstGeom prst="wedgeEllipseCallout">
            <a:avLst>
              <a:gd name="adj1" fmla="val -17440"/>
              <a:gd name="adj2" fmla="val -69981"/>
            </a:avLst>
          </a:prstGeom>
          <a:gradFill rotWithShape="1">
            <a:gsLst>
              <a:gs pos="0">
                <a:srgbClr val="FF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latin typeface="Times New Roman" panose="02020603050405020304" pitchFamily="18" charset="0"/>
              </a:rPr>
              <a:t>Thế nào là vua chuyên chế ? Vua dựa vào đâu để trở thành chuyên chế?</a:t>
            </a:r>
          </a:p>
        </p:txBody>
      </p:sp>
      <p:sp>
        <p:nvSpPr>
          <p:cNvPr id="9225" name="AutoShape 11">
            <a:hlinkClick r:id="rId3" action="ppaction://hlinksldjump" highlightClick="1"/>
          </p:cNvPr>
          <p:cNvSpPr>
            <a:spLocks noChangeArrowheads="1"/>
          </p:cNvSpPr>
          <p:nvPr/>
        </p:nvSpPr>
        <p:spPr bwMode="auto">
          <a:xfrm>
            <a:off x="5105400" y="2819400"/>
            <a:ext cx="152400" cy="76200"/>
          </a:xfrm>
          <a:prstGeom prst="actionButtonForwardNex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6" name="AutoShape 12">
            <a:hlinkClick r:id="rId4" action="ppaction://hlinksldjump" highlightClick="1"/>
          </p:cNvPr>
          <p:cNvSpPr>
            <a:spLocks noChangeArrowheads="1"/>
          </p:cNvSpPr>
          <p:nvPr/>
        </p:nvSpPr>
        <p:spPr bwMode="auto">
          <a:xfrm>
            <a:off x="7620000" y="990600"/>
            <a:ext cx="152400" cy="152400"/>
          </a:xfrm>
          <a:prstGeom prst="actionButtonForwardNex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884">
                                            <p:txEl>
                                              <p:pRg st="2" end="2"/>
                                            </p:txEl>
                                          </p:spTgt>
                                        </p:tgtEl>
                                        <p:attrNameLst>
                                          <p:attrName>style.visibility</p:attrName>
                                        </p:attrNameLst>
                                      </p:cBhvr>
                                      <p:to>
                                        <p:strVal val="visible"/>
                                      </p:to>
                                    </p:set>
                                    <p:animEffect transition="in" filter="box(in)">
                                      <p:cBhvr>
                                        <p:cTn id="7" dur="500"/>
                                        <p:tgtEl>
                                          <p:spTgt spid="12288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2885">
                                            <p:txEl>
                                              <p:pRg st="0" end="0"/>
                                            </p:txEl>
                                          </p:spTgt>
                                        </p:tgtEl>
                                        <p:attrNameLst>
                                          <p:attrName>style.visibility</p:attrName>
                                        </p:attrNameLst>
                                      </p:cBhvr>
                                      <p:to>
                                        <p:strVal val="visible"/>
                                      </p:to>
                                    </p:set>
                                    <p:animEffect transition="in" filter="box(in)">
                                      <p:cBhvr>
                                        <p:cTn id="12" dur="500"/>
                                        <p:tgtEl>
                                          <p:spTgt spid="12288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2884">
                                            <p:txEl>
                                              <p:pRg st="3" end="3"/>
                                            </p:txEl>
                                          </p:spTgt>
                                        </p:tgtEl>
                                        <p:attrNameLst>
                                          <p:attrName>style.visibility</p:attrName>
                                        </p:attrNameLst>
                                      </p:cBhvr>
                                      <p:to>
                                        <p:strVal val="visible"/>
                                      </p:to>
                                    </p:set>
                                    <p:animEffect transition="in" filter="box(in)">
                                      <p:cBhvr>
                                        <p:cTn id="17" dur="500"/>
                                        <p:tgtEl>
                                          <p:spTgt spid="12288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22885">
                                            <p:txEl>
                                              <p:pRg st="1" end="1"/>
                                            </p:txEl>
                                          </p:spTgt>
                                        </p:tgtEl>
                                        <p:attrNameLst>
                                          <p:attrName>style.visibility</p:attrName>
                                        </p:attrNameLst>
                                      </p:cBhvr>
                                      <p:to>
                                        <p:strVal val="visible"/>
                                      </p:to>
                                    </p:set>
                                    <p:animEffect transition="in" filter="box(in)">
                                      <p:cBhvr>
                                        <p:cTn id="22" dur="500"/>
                                        <p:tgtEl>
                                          <p:spTgt spid="12288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2886"/>
                                        </p:tgtEl>
                                        <p:attrNameLst>
                                          <p:attrName>style.visibility</p:attrName>
                                        </p:attrNameLst>
                                      </p:cBhvr>
                                      <p:to>
                                        <p:strVal val="visible"/>
                                      </p:to>
                                    </p:set>
                                    <p:animEffect transition="in" filter="box(in)">
                                      <p:cBhvr>
                                        <p:cTn id="27" dur="500"/>
                                        <p:tgtEl>
                                          <p:spTgt spid="1228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122886"/>
                                        </p:tgtEl>
                                      </p:cBhvr>
                                    </p:animEffect>
                                    <p:set>
                                      <p:cBhvr>
                                        <p:cTn id="32" dur="1" fill="hold">
                                          <p:stCondLst>
                                            <p:cond delay="499"/>
                                          </p:stCondLst>
                                        </p:cTn>
                                        <p:tgtEl>
                                          <p:spTgt spid="12288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22885">
                                            <p:txEl>
                                              <p:pRg st="2" end="2"/>
                                            </p:txEl>
                                          </p:spTgt>
                                        </p:tgtEl>
                                        <p:attrNameLst>
                                          <p:attrName>style.visibility</p:attrName>
                                        </p:attrNameLst>
                                      </p:cBhvr>
                                      <p:to>
                                        <p:strVal val="visible"/>
                                      </p:to>
                                    </p:set>
                                    <p:animEffect transition="in" filter="box(in)">
                                      <p:cBhvr>
                                        <p:cTn id="37" dur="500"/>
                                        <p:tgtEl>
                                          <p:spTgt spid="122885">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22885">
                                            <p:txEl>
                                              <p:pRg st="3" end="3"/>
                                            </p:txEl>
                                          </p:spTgt>
                                        </p:tgtEl>
                                        <p:attrNameLst>
                                          <p:attrName>style.visibility</p:attrName>
                                        </p:attrNameLst>
                                      </p:cBhvr>
                                      <p:to>
                                        <p:strVal val="visible"/>
                                      </p:to>
                                    </p:set>
                                    <p:animEffect transition="in" filter="box(in)">
                                      <p:cBhvr>
                                        <p:cTn id="42" dur="500"/>
                                        <p:tgtEl>
                                          <p:spTgt spid="122885">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22885">
                                            <p:txEl>
                                              <p:pRg st="4" end="4"/>
                                            </p:txEl>
                                          </p:spTgt>
                                        </p:tgtEl>
                                        <p:attrNameLst>
                                          <p:attrName>style.visibility</p:attrName>
                                        </p:attrNameLst>
                                      </p:cBhvr>
                                      <p:to>
                                        <p:strVal val="visible"/>
                                      </p:to>
                                    </p:set>
                                    <p:animEffect transition="in" filter="box(in)">
                                      <p:cBhvr>
                                        <p:cTn id="47" dur="500"/>
                                        <p:tgtEl>
                                          <p:spTgt spid="122885">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122885">
                                            <p:txEl>
                                              <p:pRg st="5" end="5"/>
                                            </p:txEl>
                                          </p:spTgt>
                                        </p:tgtEl>
                                        <p:attrNameLst>
                                          <p:attrName>style.visibility</p:attrName>
                                        </p:attrNameLst>
                                      </p:cBhvr>
                                      <p:to>
                                        <p:strVal val="visible"/>
                                      </p:to>
                                    </p:set>
                                    <p:animEffect transition="in" filter="box(in)">
                                      <p:cBhvr>
                                        <p:cTn id="52" dur="500"/>
                                        <p:tgtEl>
                                          <p:spTgt spid="122885">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22887"/>
                                        </p:tgtEl>
                                        <p:attrNameLst>
                                          <p:attrName>style.visibility</p:attrName>
                                        </p:attrNameLst>
                                      </p:cBhvr>
                                      <p:to>
                                        <p:strVal val="visible"/>
                                      </p:to>
                                    </p:set>
                                    <p:animEffect transition="in" filter="box(in)">
                                      <p:cBhvr>
                                        <p:cTn id="57" dur="500"/>
                                        <p:tgtEl>
                                          <p:spTgt spid="12288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xit" presetSubtype="16" fill="hold" grpId="1" nodeType="clickEffect">
                                  <p:stCondLst>
                                    <p:cond delay="0"/>
                                  </p:stCondLst>
                                  <p:childTnLst>
                                    <p:animEffect transition="out" filter="box(in)">
                                      <p:cBhvr>
                                        <p:cTn id="61" dur="500"/>
                                        <p:tgtEl>
                                          <p:spTgt spid="122887"/>
                                        </p:tgtEl>
                                      </p:cBhvr>
                                    </p:animEffect>
                                    <p:set>
                                      <p:cBhvr>
                                        <p:cTn id="62" dur="1" fill="hold">
                                          <p:stCondLst>
                                            <p:cond delay="499"/>
                                          </p:stCondLst>
                                        </p:cTn>
                                        <p:tgtEl>
                                          <p:spTgt spid="122887"/>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122885">
                                            <p:txEl>
                                              <p:pRg st="6" end="6"/>
                                            </p:txEl>
                                          </p:spTgt>
                                        </p:tgtEl>
                                        <p:attrNameLst>
                                          <p:attrName>style.visibility</p:attrName>
                                        </p:attrNameLst>
                                      </p:cBhvr>
                                      <p:to>
                                        <p:strVal val="visible"/>
                                      </p:to>
                                    </p:set>
                                    <p:animEffect transition="in" filter="box(in)">
                                      <p:cBhvr>
                                        <p:cTn id="67" dur="500"/>
                                        <p:tgtEl>
                                          <p:spTgt spid="122885">
                                            <p:txEl>
                                              <p:pRg st="6" end="6"/>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22890"/>
                                        </p:tgtEl>
                                        <p:attrNameLst>
                                          <p:attrName>style.visibility</p:attrName>
                                        </p:attrNameLst>
                                      </p:cBhvr>
                                      <p:to>
                                        <p:strVal val="visible"/>
                                      </p:to>
                                    </p:set>
                                    <p:animEffect transition="in" filter="box(in)">
                                      <p:cBhvr>
                                        <p:cTn id="72" dur="500"/>
                                        <p:tgtEl>
                                          <p:spTgt spid="12289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xit" presetSubtype="16" fill="hold" grpId="1" nodeType="clickEffect">
                                  <p:stCondLst>
                                    <p:cond delay="0"/>
                                  </p:stCondLst>
                                  <p:childTnLst>
                                    <p:animEffect transition="out" filter="box(in)">
                                      <p:cBhvr>
                                        <p:cTn id="76" dur="500"/>
                                        <p:tgtEl>
                                          <p:spTgt spid="122890"/>
                                        </p:tgtEl>
                                      </p:cBhvr>
                                    </p:animEffect>
                                    <p:set>
                                      <p:cBhvr>
                                        <p:cTn id="77" dur="1" fill="hold">
                                          <p:stCondLst>
                                            <p:cond delay="499"/>
                                          </p:stCondLst>
                                        </p:cTn>
                                        <p:tgtEl>
                                          <p:spTgt spid="1228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animBg="1"/>
      <p:bldP spid="122886" grpId="1" animBg="1"/>
      <p:bldP spid="122887" grpId="0" animBg="1"/>
      <p:bldP spid="122887" grpId="1" animBg="1"/>
      <p:bldP spid="122890" grpId="0" animBg="1"/>
      <p:bldP spid="122890"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har_wam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6858000" cy="4616450"/>
          </a:xfrm>
          <a:prstGeom prst="rect">
            <a:avLst/>
          </a:prstGeom>
          <a:noFill/>
          <a:ln w="76200" cmpd="tri">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55299" name="Text Box 5"/>
          <p:cNvSpPr txBox="1">
            <a:spLocks noChangeArrowheads="1"/>
          </p:cNvSpPr>
          <p:nvPr/>
        </p:nvSpPr>
        <p:spPr bwMode="auto">
          <a:xfrm>
            <a:off x="1752600" y="5334000"/>
            <a:ext cx="4724400" cy="519113"/>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chemeClr val="bg1"/>
                </a:solidFill>
                <a:latin typeface="Times New Roman" panose="02020603050405020304" pitchFamily="18" charset="0"/>
              </a:rPr>
              <a:t>Thành phố Harappa ở Ân Độ</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102429096276649206db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1388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6323" name="Text Box 3"/>
          <p:cNvSpPr txBox="1">
            <a:spLocks noChangeArrowheads="1"/>
          </p:cNvSpPr>
          <p:nvPr/>
        </p:nvSpPr>
        <p:spPr bwMode="auto">
          <a:xfrm>
            <a:off x="2590800" y="6172200"/>
            <a:ext cx="42672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chemeClr val="bg1"/>
                </a:solidFill>
                <a:latin typeface="Times New Roman" panose="02020603050405020304" pitchFamily="18" charset="0"/>
              </a:rPr>
              <a:t>VẠN LÍ TRƯỜNG THÀNH</a:t>
            </a:r>
          </a:p>
        </p:txBody>
      </p:sp>
      <p:sp>
        <p:nvSpPr>
          <p:cNvPr id="109572" name="Text Box 4"/>
          <p:cNvSpPr txBox="1">
            <a:spLocks noChangeArrowheads="1"/>
          </p:cNvSpPr>
          <p:nvPr/>
        </p:nvSpPr>
        <p:spPr bwMode="auto">
          <a:xfrm>
            <a:off x="2362200" y="8686800"/>
            <a:ext cx="3429000" cy="3365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a:solidFill>
                  <a:schemeClr val="bg1"/>
                </a:solidFill>
                <a:latin typeface="Times New Roman" panose="02020603050405020304" pitchFamily="18" charset="0"/>
              </a:rPr>
              <a:t>VẠN LÍ TRƯỜNG THÀNH</a:t>
            </a:r>
          </a:p>
        </p:txBody>
      </p:sp>
      <p:sp>
        <p:nvSpPr>
          <p:cNvPr id="109573" name="Text Box 5"/>
          <p:cNvSpPr txBox="1">
            <a:spLocks noChangeArrowheads="1"/>
          </p:cNvSpPr>
          <p:nvPr/>
        </p:nvSpPr>
        <p:spPr bwMode="auto">
          <a:xfrm>
            <a:off x="2514600" y="8839200"/>
            <a:ext cx="3429000" cy="3365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a:solidFill>
                  <a:schemeClr val="bg1"/>
                </a:solidFill>
                <a:latin typeface="Times New Roman" panose="02020603050405020304" pitchFamily="18" charset="0"/>
              </a:rPr>
              <a:t>VẠN LÍ TRƯỜNG THÀNH</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box(in)">
                                      <p:cBhvr>
                                        <p:cTn id="7" dur="500"/>
                                        <p:tgtEl>
                                          <p:spTgt spid="10957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9573"/>
                                        </p:tgtEl>
                                        <p:attrNameLst>
                                          <p:attrName>style.visibility</p:attrName>
                                        </p:attrNameLst>
                                      </p:cBhvr>
                                      <p:to>
                                        <p:strVal val="visible"/>
                                      </p:to>
                                    </p:set>
                                    <p:animEffect transition="in" filter="box(in)">
                                      <p:cBhvr>
                                        <p:cTn id="10" dur="5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P spid="10957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ruong tha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ext Box 3"/>
          <p:cNvSpPr txBox="1">
            <a:spLocks noChangeArrowheads="1"/>
          </p:cNvSpPr>
          <p:nvPr/>
        </p:nvSpPr>
        <p:spPr bwMode="auto">
          <a:xfrm>
            <a:off x="3048000" y="6521450"/>
            <a:ext cx="3429000" cy="3365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a:solidFill>
                  <a:schemeClr val="bg1"/>
                </a:solidFill>
                <a:latin typeface="Times New Roman" panose="02020603050405020304" pitchFamily="18" charset="0"/>
              </a:rPr>
              <a:t>VẠN LÍ TRƯỜNG THÀNH</a:t>
            </a:r>
          </a:p>
        </p:txBody>
      </p:sp>
      <p:sp>
        <p:nvSpPr>
          <p:cNvPr id="57348" name="AutoShape 4">
            <a:hlinkClick r:id="rId3" action="ppaction://hlinksldjump" highlightClick="1"/>
          </p:cNvPr>
          <p:cNvSpPr>
            <a:spLocks noChangeArrowheads="1"/>
          </p:cNvSpPr>
          <p:nvPr/>
        </p:nvSpPr>
        <p:spPr bwMode="auto">
          <a:xfrm>
            <a:off x="8915400" y="6400800"/>
            <a:ext cx="228600" cy="457200"/>
          </a:xfrm>
          <a:prstGeom prst="actionButtonBackPrevious">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box(in)">
                                      <p:cBhvr>
                                        <p:cTn id="7" dur="500"/>
                                        <p:tgtEl>
                                          <p:spTgt spid="11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ctangle 3"/>
          <p:cNvSpPr>
            <a:spLocks noGrp="1" noChangeArrowheads="1"/>
          </p:cNvSpPr>
          <p:nvPr>
            <p:ph type="title"/>
          </p:nvPr>
        </p:nvSpPr>
        <p:spPr>
          <a:xfrm>
            <a:off x="0" y="115888"/>
            <a:ext cx="9144000" cy="576262"/>
          </a:xfrm>
          <a:ln>
            <a:solidFill>
              <a:srgbClr val="0000FF"/>
            </a:solidFill>
            <a:miter lim="800000"/>
            <a:headEnd/>
            <a:tailEnd/>
          </a:ln>
        </p:spPr>
        <p:txBody>
          <a:bodyPr/>
          <a:lstStyle/>
          <a:p>
            <a:pPr eaLnBrk="1" hangingPunct="1">
              <a:defRPr/>
            </a:pPr>
            <a:r>
              <a:rPr lang="en-US" altLang="en-US" sz="2000" b="1" smtClean="0"/>
              <a:t>BÀI 3 CÁC QUỐC GIA CỔ ĐẠI PHƯƠNG ĐÔNG</a:t>
            </a:r>
          </a:p>
        </p:txBody>
      </p:sp>
      <p:sp>
        <p:nvSpPr>
          <p:cNvPr id="124932" name="Rectangle 4"/>
          <p:cNvSpPr>
            <a:spLocks noGrp="1" noChangeArrowheads="1"/>
          </p:cNvSpPr>
          <p:nvPr>
            <p:ph type="body" sz="half" idx="1"/>
          </p:nvPr>
        </p:nvSpPr>
        <p:spPr>
          <a:xfrm>
            <a:off x="179388" y="908050"/>
            <a:ext cx="3816350" cy="5761038"/>
          </a:xfrm>
          <a:ln>
            <a:solidFill>
              <a:srgbClr val="0000FF"/>
            </a:solidFill>
            <a:miter lim="800000"/>
            <a:headEnd/>
            <a:tailEnd/>
          </a:ln>
        </p:spPr>
        <p:txBody>
          <a:bodyPr/>
          <a:lstStyle/>
          <a:p>
            <a:pPr marL="533400" indent="-533400" eaLnBrk="1" hangingPunct="1">
              <a:buFont typeface="Wingdings" panose="05000000000000000000" pitchFamily="2" charset="2"/>
              <a:buNone/>
              <a:defRPr/>
            </a:pPr>
            <a:r>
              <a:rPr lang="en-US" altLang="en-US" sz="1600" b="1" smtClean="0">
                <a:latin typeface="Times New Roman" panose="02020603050405020304" pitchFamily="18" charset="0"/>
              </a:rPr>
              <a:t>1. Điều kiện tự nhiên và sự phát triển kinh tế</a:t>
            </a:r>
          </a:p>
          <a:p>
            <a:pPr marL="533400" indent="-533400" eaLnBrk="1" hangingPunct="1">
              <a:buFont typeface="Wingdings" panose="05000000000000000000" pitchFamily="2" charset="2"/>
              <a:buNone/>
              <a:defRPr/>
            </a:pPr>
            <a:r>
              <a:rPr lang="en-US" altLang="en-US" sz="1600" b="1" smtClean="0">
                <a:latin typeface="Times New Roman" panose="02020603050405020304" pitchFamily="18" charset="0"/>
              </a:rPr>
              <a:t>2. Sự hình thành các quốc gia cổ đại</a:t>
            </a:r>
          </a:p>
          <a:p>
            <a:pPr marL="533400" indent="-533400" eaLnBrk="1" hangingPunct="1">
              <a:buFont typeface="Wingdings" panose="05000000000000000000" pitchFamily="2" charset="2"/>
              <a:buNone/>
              <a:defRPr/>
            </a:pPr>
            <a:r>
              <a:rPr lang="en-US" altLang="en-US" sz="1600" b="1" smtClean="0">
                <a:latin typeface="Times New Roman" panose="02020603050405020304" pitchFamily="18" charset="0"/>
              </a:rPr>
              <a:t>3. Xã hội cổ đại phương Đông</a:t>
            </a:r>
          </a:p>
          <a:p>
            <a:pPr marL="533400" indent="-533400" eaLnBrk="1" hangingPunct="1">
              <a:buFont typeface="Wingdings" panose="05000000000000000000" pitchFamily="2" charset="2"/>
              <a:buNone/>
              <a:defRPr/>
            </a:pPr>
            <a:r>
              <a:rPr lang="en-US" altLang="en-US" sz="1600" b="1" smtClean="0">
                <a:latin typeface="Times New Roman" panose="02020603050405020304" pitchFamily="18" charset="0"/>
              </a:rPr>
              <a:t>4. Chế độ chuyên chế cổ đại</a:t>
            </a:r>
          </a:p>
          <a:p>
            <a:pPr marL="533400" indent="-533400" eaLnBrk="1" hangingPunct="1">
              <a:buFont typeface="Wingdings" panose="05000000000000000000" pitchFamily="2" charset="2"/>
              <a:buNone/>
              <a:defRPr/>
            </a:pPr>
            <a:r>
              <a:rPr lang="en-US" altLang="en-US" sz="1600" b="1" smtClean="0">
                <a:latin typeface="Times New Roman" panose="02020603050405020304" pitchFamily="18" charset="0"/>
              </a:rPr>
              <a:t>5.      Văn hóa cổ đại phương Đông</a:t>
            </a:r>
          </a:p>
          <a:p>
            <a:pPr marL="533400" indent="-533400" eaLnBrk="1" hangingPunct="1">
              <a:buFont typeface="Wingdings" panose="05000000000000000000" pitchFamily="2" charset="2"/>
              <a:buNone/>
              <a:defRPr/>
            </a:pPr>
            <a:endParaRPr lang="en-US" altLang="en-US" sz="1600" b="1" smtClean="0">
              <a:latin typeface="Times New Roman" panose="02020603050405020304" pitchFamily="18" charset="0"/>
            </a:endParaRPr>
          </a:p>
        </p:txBody>
      </p:sp>
      <p:sp>
        <p:nvSpPr>
          <p:cNvPr id="124933" name="Rectangle 5"/>
          <p:cNvSpPr>
            <a:spLocks noGrp="1" noChangeArrowheads="1"/>
          </p:cNvSpPr>
          <p:nvPr>
            <p:ph type="body" sz="half" idx="2"/>
          </p:nvPr>
        </p:nvSpPr>
        <p:spPr>
          <a:xfrm>
            <a:off x="4140200" y="908050"/>
            <a:ext cx="4824413" cy="5761038"/>
          </a:xfrm>
          <a:ln>
            <a:solidFill>
              <a:srgbClr val="0000FF"/>
            </a:solidFill>
            <a:miter lim="800000"/>
            <a:headEnd/>
            <a:tailEnd/>
          </a:ln>
        </p:spPr>
        <p:txBody>
          <a:bodyPr/>
          <a:lstStyle/>
          <a:p>
            <a:pPr marL="533400" indent="-533400" eaLnBrk="1" hangingPunct="1">
              <a:lnSpc>
                <a:spcPct val="80000"/>
              </a:lnSpc>
              <a:buFontTx/>
              <a:buChar char="-"/>
              <a:defRPr/>
            </a:pPr>
            <a:r>
              <a:rPr lang="en-US" altLang="en-US" sz="1600" b="1" smtClean="0">
                <a:latin typeface="Times New Roman" panose="02020603050405020304" pitchFamily="18" charset="0"/>
              </a:rPr>
              <a:t>a. Sự ra đời của lịch và thiên văn học</a:t>
            </a:r>
            <a:r>
              <a:rPr lang="en-US" altLang="en-US" sz="1600" smtClean="0">
                <a:latin typeface="Times New Roman" panose="02020603050405020304" pitchFamily="18" charset="0"/>
              </a:rPr>
              <a:t>.</a:t>
            </a:r>
          </a:p>
          <a:p>
            <a:pPr marL="533400" indent="-533400" eaLnBrk="1" hangingPunct="1">
              <a:lnSpc>
                <a:spcPct val="80000"/>
              </a:lnSpc>
              <a:buFontTx/>
              <a:buChar char="-"/>
              <a:defRPr/>
            </a:pPr>
            <a:r>
              <a:rPr lang="en-US" altLang="en-US" sz="1600" smtClean="0">
                <a:latin typeface="Times New Roman" panose="02020603050405020304" pitchFamily="18" charset="0"/>
              </a:rPr>
              <a:t>Do nhu cầu sản xuất nông nghiệp </a:t>
            </a:r>
            <a:r>
              <a:rPr lang="en-US" altLang="en-US" sz="1600" smtClean="0">
                <a:latin typeface="Times New Roman" panose="02020603050405020304" pitchFamily="18" charset="0"/>
                <a:cs typeface="Times New Roman" panose="02020603050405020304" pitchFamily="18" charset="0"/>
              </a:rPr>
              <a:t>→Thiên văn học và lịch ra đời sớm.</a:t>
            </a:r>
          </a:p>
          <a:p>
            <a:pPr marL="533400" indent="-533400" eaLnBrk="1" hangingPunct="1">
              <a:lnSpc>
                <a:spcPct val="80000"/>
              </a:lnSpc>
              <a:buFontTx/>
              <a:buChar char="-"/>
              <a:defRPr/>
            </a:pPr>
            <a:r>
              <a:rPr lang="en-US" altLang="en-US" sz="1600" smtClean="0">
                <a:latin typeface="Times New Roman" panose="02020603050405020304" pitchFamily="18" charset="0"/>
                <a:cs typeface="Times New Roman" panose="02020603050405020304" pitchFamily="18" charset="0"/>
              </a:rPr>
              <a:t>Thiên văn học: Biết sự chuyển động của mặt trăng, mặt trời.</a:t>
            </a:r>
          </a:p>
          <a:p>
            <a:pPr marL="533400" indent="-533400" eaLnBrk="1" hangingPunct="1">
              <a:lnSpc>
                <a:spcPct val="80000"/>
              </a:lnSpc>
              <a:buFontTx/>
              <a:buChar char="-"/>
              <a:defRPr/>
            </a:pPr>
            <a:r>
              <a:rPr lang="en-US" altLang="en-US" sz="1600" smtClean="0">
                <a:latin typeface="Times New Roman" panose="02020603050405020304" pitchFamily="18" charset="0"/>
                <a:cs typeface="Times New Roman" panose="02020603050405020304" pitchFamily="18" charset="0"/>
              </a:rPr>
              <a:t>Lịch: 1 năm 365 ngày, chia 12 tháng, 1 ngày có 24 giờ</a:t>
            </a:r>
          </a:p>
          <a:p>
            <a:pPr marL="533400" indent="-533400" eaLnBrk="1" hangingPunct="1">
              <a:lnSpc>
                <a:spcPct val="80000"/>
              </a:lnSpc>
              <a:buFontTx/>
              <a:buChar char="-"/>
              <a:defRPr/>
            </a:pPr>
            <a:r>
              <a:rPr lang="en-US" altLang="en-US" sz="1600" b="1" smtClean="0">
                <a:latin typeface="Times New Roman" panose="02020603050405020304" pitchFamily="18" charset="0"/>
                <a:cs typeface="Times New Roman" panose="02020603050405020304" pitchFamily="18" charset="0"/>
              </a:rPr>
              <a:t>b. Chữ viết</a:t>
            </a:r>
          </a:p>
          <a:p>
            <a:pPr marL="533400" indent="-533400" eaLnBrk="1" hangingPunct="1">
              <a:lnSpc>
                <a:spcPct val="80000"/>
              </a:lnSpc>
              <a:buFontTx/>
              <a:buChar char="-"/>
              <a:defRPr/>
            </a:pPr>
            <a:r>
              <a:rPr lang="en-US" altLang="en-US" sz="1600" smtClean="0">
                <a:latin typeface="Times New Roman" panose="02020603050405020304" pitchFamily="18" charset="0"/>
                <a:cs typeface="Times New Roman" panose="02020603050405020304" pitchFamily="18" charset="0"/>
              </a:rPr>
              <a:t>- Do nhu cầu trao đổi, lưu trữ kinh nghiệm.</a:t>
            </a:r>
          </a:p>
          <a:p>
            <a:pPr marL="533400" indent="-533400" eaLnBrk="1" hangingPunct="1">
              <a:lnSpc>
                <a:spcPct val="80000"/>
              </a:lnSpc>
              <a:buFontTx/>
              <a:buChar char="-"/>
              <a:defRPr/>
            </a:pPr>
            <a:r>
              <a:rPr lang="en-US" altLang="en-US" sz="1600" smtClean="0">
                <a:latin typeface="Times New Roman" panose="02020603050405020304" pitchFamily="18" charset="0"/>
                <a:cs typeface="Times New Roman" panose="02020603050405020304" pitchFamily="18" charset="0"/>
              </a:rPr>
              <a:t>- Loại chữ: Từ chữ tượng hình→ tượng ý →tượng thanh</a:t>
            </a:r>
          </a:p>
          <a:p>
            <a:pPr marL="533400" indent="-533400" eaLnBrk="1" hangingPunct="1">
              <a:lnSpc>
                <a:spcPct val="80000"/>
              </a:lnSpc>
              <a:buFontTx/>
              <a:buChar char="-"/>
              <a:defRPr/>
            </a:pPr>
            <a:r>
              <a:rPr lang="en-US" altLang="en-US" sz="1600" smtClean="0">
                <a:latin typeface="Times New Roman" panose="02020603050405020304" pitchFamily="18" charset="0"/>
                <a:cs typeface="Times New Roman" panose="02020603050405020304" pitchFamily="18" charset="0"/>
              </a:rPr>
              <a:t>- Nguyên liệu:</a:t>
            </a:r>
          </a:p>
          <a:p>
            <a:pPr marL="533400" indent="-533400" eaLnBrk="1" hangingPunct="1">
              <a:lnSpc>
                <a:spcPct val="80000"/>
              </a:lnSpc>
              <a:buFontTx/>
              <a:buChar char="-"/>
              <a:defRPr/>
            </a:pPr>
            <a:r>
              <a:rPr lang="en-US" altLang="en-US" sz="1600" smtClean="0">
                <a:latin typeface="Times New Roman" panose="02020603050405020304" pitchFamily="18" charset="0"/>
                <a:cs typeface="Times New Roman" panose="02020603050405020304" pitchFamily="18" charset="0"/>
              </a:rPr>
              <a:t>cây Papirut, đất sét, xương thú, mai rùa, thẻ tre, lụa.</a:t>
            </a:r>
          </a:p>
          <a:p>
            <a:pPr marL="533400" indent="-533400" eaLnBrk="1" hangingPunct="1">
              <a:lnSpc>
                <a:spcPct val="80000"/>
              </a:lnSpc>
              <a:buFontTx/>
              <a:buChar char="-"/>
              <a:defRPr/>
            </a:pPr>
            <a:r>
              <a:rPr lang="en-US" altLang="en-US" sz="1600" smtClean="0">
                <a:latin typeface="Times New Roman" panose="02020603050405020304" pitchFamily="18" charset="0"/>
                <a:cs typeface="Times New Roman" panose="02020603050405020304" pitchFamily="18" charset="0"/>
              </a:rPr>
              <a:t>Tác dụng:</a:t>
            </a:r>
          </a:p>
          <a:p>
            <a:pPr marL="533400" indent="-533400" eaLnBrk="1" hangingPunct="1">
              <a:lnSpc>
                <a:spcPct val="80000"/>
              </a:lnSpc>
              <a:buFontTx/>
              <a:buChar char="-"/>
              <a:defRPr/>
            </a:pPr>
            <a:r>
              <a:rPr lang="en-US" altLang="en-US" sz="1600" smtClean="0">
                <a:latin typeface="Times New Roman" panose="02020603050405020304" pitchFamily="18" charset="0"/>
                <a:cs typeface="Times New Roman" panose="02020603050405020304" pitchFamily="18" charset="0"/>
              </a:rPr>
              <a:t> là phát minh lớn giúp hiểu thêm về thời kì cổ đại.</a:t>
            </a:r>
          </a:p>
          <a:p>
            <a:pPr marL="533400" indent="-533400" eaLnBrk="1" hangingPunct="1">
              <a:lnSpc>
                <a:spcPct val="80000"/>
              </a:lnSpc>
              <a:buFontTx/>
              <a:buChar char="-"/>
              <a:defRPr/>
            </a:pPr>
            <a:r>
              <a:rPr lang="en-US" altLang="en-US" sz="1600" b="1" smtClean="0">
                <a:latin typeface="Times New Roman" panose="02020603050405020304" pitchFamily="18" charset="0"/>
                <a:cs typeface="Times New Roman" panose="02020603050405020304" pitchFamily="18" charset="0"/>
              </a:rPr>
              <a:t>c. Toán học</a:t>
            </a:r>
            <a:r>
              <a:rPr lang="en-US" altLang="en-US" sz="1600" smtClean="0">
                <a:latin typeface="Times New Roman" panose="02020603050405020304" pitchFamily="18" charset="0"/>
                <a:cs typeface="Times New Roman" panose="02020603050405020304" pitchFamily="18" charset="0"/>
              </a:rPr>
              <a:t>: Nguyên nhân – thành tựu – tác dụng.</a:t>
            </a:r>
          </a:p>
          <a:p>
            <a:pPr marL="533400" indent="-533400" eaLnBrk="1" hangingPunct="1">
              <a:lnSpc>
                <a:spcPct val="80000"/>
              </a:lnSpc>
              <a:buFontTx/>
              <a:buChar char="-"/>
              <a:defRPr/>
            </a:pPr>
            <a:r>
              <a:rPr lang="en-US" altLang="en-US" sz="1600" b="1" smtClean="0">
                <a:latin typeface="Times New Roman" panose="02020603050405020304" pitchFamily="18" charset="0"/>
                <a:cs typeface="Times New Roman" panose="02020603050405020304" pitchFamily="18" charset="0"/>
              </a:rPr>
              <a:t>d.Kiến trúc. </a:t>
            </a:r>
          </a:p>
          <a:p>
            <a:pPr marL="533400" indent="-533400" eaLnBrk="1" hangingPunct="1">
              <a:lnSpc>
                <a:spcPct val="80000"/>
              </a:lnSpc>
              <a:buFontTx/>
              <a:buChar char="-"/>
              <a:defRPr/>
            </a:pPr>
            <a:r>
              <a:rPr lang="en-US" altLang="en-US" sz="1600" smtClean="0">
                <a:latin typeface="Times New Roman" panose="02020603050405020304" pitchFamily="18" charset="0"/>
                <a:cs typeface="Times New Roman" panose="02020603050405020304" pitchFamily="18" charset="0"/>
              </a:rPr>
              <a:t>Kim tự tháp Ai Cập, Vườn treo Babilon,vạn lí trường thành, cổng I – sơ –ta</a:t>
            </a:r>
          </a:p>
          <a:p>
            <a:pPr marL="533400" indent="-533400" eaLnBrk="1" hangingPunct="1">
              <a:lnSpc>
                <a:spcPct val="80000"/>
              </a:lnSpc>
              <a:buFontTx/>
              <a:buChar char="-"/>
              <a:defRPr/>
            </a:pPr>
            <a:r>
              <a:rPr lang="en-US" altLang="en-US" sz="1600" smtClean="0">
                <a:latin typeface="Times New Roman" panose="02020603050405020304" pitchFamily="18" charset="0"/>
                <a:cs typeface="Times New Roman" panose="02020603050405020304" pitchFamily="18" charset="0"/>
              </a:rPr>
              <a:t>→ Thể hiện uy quyền nhà vua, tài năng sáng tạo của con người.</a:t>
            </a:r>
          </a:p>
        </p:txBody>
      </p:sp>
      <p:sp>
        <p:nvSpPr>
          <p:cNvPr id="124935" name="AutoShape 7"/>
          <p:cNvSpPr>
            <a:spLocks noChangeArrowheads="1"/>
          </p:cNvSpPr>
          <p:nvPr/>
        </p:nvSpPr>
        <p:spPr bwMode="auto">
          <a:xfrm>
            <a:off x="-533400" y="2743200"/>
            <a:ext cx="3276600" cy="1447800"/>
          </a:xfrm>
          <a:prstGeom prst="wedgeEllipseCallout">
            <a:avLst>
              <a:gd name="adj1" fmla="val -12792"/>
              <a:gd name="adj2" fmla="val 21602"/>
            </a:avLst>
          </a:prstGeom>
          <a:gradFill rotWithShape="1">
            <a:gsLst>
              <a:gs pos="0">
                <a:srgbClr val="FF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latin typeface="Times New Roman" panose="02020603050405020304" pitchFamily="18" charset="0"/>
              </a:rPr>
              <a:t>Tại sao lịch và thiên văn lại ra đời sớm nhất? Cư dân phương Đông dựa vào đâu để tính lịch và thiên văn học</a:t>
            </a:r>
          </a:p>
        </p:txBody>
      </p:sp>
      <p:sp>
        <p:nvSpPr>
          <p:cNvPr id="124936" name="AutoShape 8"/>
          <p:cNvSpPr>
            <a:spLocks noChangeArrowheads="1"/>
          </p:cNvSpPr>
          <p:nvPr/>
        </p:nvSpPr>
        <p:spPr bwMode="auto">
          <a:xfrm>
            <a:off x="-152400" y="4724400"/>
            <a:ext cx="3276600" cy="1676400"/>
          </a:xfrm>
          <a:prstGeom prst="wedgeEllipseCallout">
            <a:avLst>
              <a:gd name="adj1" fmla="val 3486"/>
              <a:gd name="adj2" fmla="val 80019"/>
            </a:avLst>
          </a:prstGeom>
          <a:gradFill rotWithShape="1">
            <a:gsLst>
              <a:gs pos="0">
                <a:srgbClr val="FF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latin typeface="Times New Roman" panose="02020603050405020304" pitchFamily="18" charset="0"/>
              </a:rPr>
              <a:t>Kể tên các công trình kiến trúc lớn?</a:t>
            </a:r>
          </a:p>
        </p:txBody>
      </p:sp>
      <p:sp>
        <p:nvSpPr>
          <p:cNvPr id="124937" name="AutoShape 9"/>
          <p:cNvSpPr>
            <a:spLocks noChangeArrowheads="1"/>
          </p:cNvSpPr>
          <p:nvPr/>
        </p:nvSpPr>
        <p:spPr bwMode="auto">
          <a:xfrm>
            <a:off x="1752600" y="3505200"/>
            <a:ext cx="3276600" cy="1066800"/>
          </a:xfrm>
          <a:prstGeom prst="wedgeEllipseCallout">
            <a:avLst>
              <a:gd name="adj1" fmla="val -10463"/>
              <a:gd name="adj2" fmla="val 175745"/>
            </a:avLst>
          </a:prstGeom>
          <a:gradFill rotWithShape="1">
            <a:gsLst>
              <a:gs pos="0">
                <a:srgbClr val="FF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latin typeface="Times New Roman" panose="02020603050405020304" pitchFamily="18" charset="0"/>
              </a:rPr>
              <a:t>Nguyên nhân chữ viết ra đời?Tác dụng của chữ viết?</a:t>
            </a:r>
          </a:p>
        </p:txBody>
      </p:sp>
      <p:sp>
        <p:nvSpPr>
          <p:cNvPr id="10249" name="AutoShape 10">
            <a:hlinkClick r:id="rId3" action="ppaction://hlinksldjump" highlightClick="1"/>
          </p:cNvPr>
          <p:cNvSpPr>
            <a:spLocks noChangeArrowheads="1"/>
          </p:cNvSpPr>
          <p:nvPr/>
        </p:nvSpPr>
        <p:spPr bwMode="auto">
          <a:xfrm>
            <a:off x="6019800" y="1828800"/>
            <a:ext cx="228600" cy="152400"/>
          </a:xfrm>
          <a:prstGeom prst="actionButtonForwardNex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0" name="AutoShape 11">
            <a:hlinkClick r:id="rId4" action="ppaction://hlinksldjump" highlightClick="1"/>
          </p:cNvPr>
          <p:cNvSpPr>
            <a:spLocks noChangeArrowheads="1"/>
          </p:cNvSpPr>
          <p:nvPr/>
        </p:nvSpPr>
        <p:spPr bwMode="auto">
          <a:xfrm>
            <a:off x="5334000" y="2286000"/>
            <a:ext cx="152400" cy="152400"/>
          </a:xfrm>
          <a:prstGeom prst="actionButtonForwardNex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1" name="AutoShape 12">
            <a:hlinkClick r:id="rId5" action="ppaction://hlinksldjump" highlightClick="1"/>
          </p:cNvPr>
          <p:cNvSpPr>
            <a:spLocks noChangeArrowheads="1"/>
          </p:cNvSpPr>
          <p:nvPr/>
        </p:nvSpPr>
        <p:spPr bwMode="auto">
          <a:xfrm>
            <a:off x="5257800" y="3200400"/>
            <a:ext cx="228600" cy="152400"/>
          </a:xfrm>
          <a:prstGeom prst="actionButtonForwardNex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2" name="AutoShape 13">
            <a:hlinkClick r:id="rId6" action="ppaction://hlinksldjump" highlightClick="1"/>
          </p:cNvPr>
          <p:cNvSpPr>
            <a:spLocks noChangeArrowheads="1"/>
          </p:cNvSpPr>
          <p:nvPr/>
        </p:nvSpPr>
        <p:spPr bwMode="auto">
          <a:xfrm>
            <a:off x="6019800" y="3429000"/>
            <a:ext cx="152400" cy="228600"/>
          </a:xfrm>
          <a:prstGeom prst="actionButtonForwardNex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4942" name="AutoShape 14"/>
          <p:cNvSpPr>
            <a:spLocks noChangeArrowheads="1"/>
          </p:cNvSpPr>
          <p:nvPr/>
        </p:nvSpPr>
        <p:spPr bwMode="auto">
          <a:xfrm>
            <a:off x="457200" y="3048000"/>
            <a:ext cx="3276600" cy="1066800"/>
          </a:xfrm>
          <a:prstGeom prst="wedgeEllipseCallout">
            <a:avLst>
              <a:gd name="adj1" fmla="val 33722"/>
              <a:gd name="adj2" fmla="val 232889"/>
            </a:avLst>
          </a:prstGeom>
          <a:gradFill rotWithShape="1">
            <a:gsLst>
              <a:gs pos="0">
                <a:srgbClr val="FFFF00"/>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latin typeface="Times New Roman" panose="02020603050405020304" pitchFamily="18" charset="0"/>
              </a:rPr>
              <a:t>Tác dụng của chữ viết?</a:t>
            </a:r>
          </a:p>
        </p:txBody>
      </p:sp>
      <p:sp>
        <p:nvSpPr>
          <p:cNvPr id="10254" name="AutoShape 15">
            <a:hlinkClick r:id="rId7" action="ppaction://hlinksldjump" highlightClick="1"/>
          </p:cNvPr>
          <p:cNvSpPr>
            <a:spLocks noChangeArrowheads="1"/>
          </p:cNvSpPr>
          <p:nvPr/>
        </p:nvSpPr>
        <p:spPr bwMode="auto">
          <a:xfrm>
            <a:off x="5334000" y="4876800"/>
            <a:ext cx="152400" cy="152400"/>
          </a:xfrm>
          <a:prstGeom prst="actionButtonForwardNex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5" name="AutoShape 16">
            <a:hlinkClick r:id="rId8" action="ppaction://hlinksldjump" highlightClick="1"/>
          </p:cNvPr>
          <p:cNvSpPr>
            <a:spLocks noChangeArrowheads="1"/>
          </p:cNvSpPr>
          <p:nvPr/>
        </p:nvSpPr>
        <p:spPr bwMode="auto">
          <a:xfrm>
            <a:off x="7315200" y="5562600"/>
            <a:ext cx="76200" cy="152400"/>
          </a:xfrm>
          <a:prstGeom prst="actionButtonForwardNex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4932">
                                            <p:txEl>
                                              <p:pRg st="4" end="4"/>
                                            </p:txEl>
                                          </p:spTgt>
                                        </p:tgtEl>
                                        <p:attrNameLst>
                                          <p:attrName>style.visibility</p:attrName>
                                        </p:attrNameLst>
                                      </p:cBhvr>
                                      <p:to>
                                        <p:strVal val="visible"/>
                                      </p:to>
                                    </p:set>
                                    <p:animEffect transition="in" filter="box(in)">
                                      <p:cBhvr>
                                        <p:cTn id="7" dur="500"/>
                                        <p:tgtEl>
                                          <p:spTgt spid="124932">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4933">
                                            <p:txEl>
                                              <p:pRg st="0" end="0"/>
                                            </p:txEl>
                                          </p:spTgt>
                                        </p:tgtEl>
                                        <p:attrNameLst>
                                          <p:attrName>style.visibility</p:attrName>
                                        </p:attrNameLst>
                                      </p:cBhvr>
                                      <p:to>
                                        <p:strVal val="visible"/>
                                      </p:to>
                                    </p:set>
                                    <p:animEffect transition="in" filter="box(in)">
                                      <p:cBhvr>
                                        <p:cTn id="12" dur="500"/>
                                        <p:tgtEl>
                                          <p:spTgt spid="12493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4935"/>
                                        </p:tgtEl>
                                        <p:attrNameLst>
                                          <p:attrName>style.visibility</p:attrName>
                                        </p:attrNameLst>
                                      </p:cBhvr>
                                      <p:to>
                                        <p:strVal val="visible"/>
                                      </p:to>
                                    </p:set>
                                    <p:animEffect transition="in" filter="box(in)">
                                      <p:cBhvr>
                                        <p:cTn id="17" dur="500"/>
                                        <p:tgtEl>
                                          <p:spTgt spid="1249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124935"/>
                                        </p:tgtEl>
                                      </p:cBhvr>
                                    </p:animEffect>
                                    <p:set>
                                      <p:cBhvr>
                                        <p:cTn id="22" dur="1" fill="hold">
                                          <p:stCondLst>
                                            <p:cond delay="499"/>
                                          </p:stCondLst>
                                        </p:cTn>
                                        <p:tgtEl>
                                          <p:spTgt spid="12493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24933">
                                            <p:txEl>
                                              <p:pRg st="1" end="1"/>
                                            </p:txEl>
                                          </p:spTgt>
                                        </p:tgtEl>
                                        <p:attrNameLst>
                                          <p:attrName>style.visibility</p:attrName>
                                        </p:attrNameLst>
                                      </p:cBhvr>
                                      <p:to>
                                        <p:strVal val="visible"/>
                                      </p:to>
                                    </p:set>
                                    <p:animEffect transition="in" filter="box(in)">
                                      <p:cBhvr>
                                        <p:cTn id="27" dur="500"/>
                                        <p:tgtEl>
                                          <p:spTgt spid="12493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24933">
                                            <p:txEl>
                                              <p:pRg st="2" end="2"/>
                                            </p:txEl>
                                          </p:spTgt>
                                        </p:tgtEl>
                                        <p:attrNameLst>
                                          <p:attrName>style.visibility</p:attrName>
                                        </p:attrNameLst>
                                      </p:cBhvr>
                                      <p:to>
                                        <p:strVal val="visible"/>
                                      </p:to>
                                    </p:set>
                                    <p:animEffect transition="in" filter="box(in)">
                                      <p:cBhvr>
                                        <p:cTn id="32" dur="500"/>
                                        <p:tgtEl>
                                          <p:spTgt spid="124933">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24933">
                                            <p:txEl>
                                              <p:pRg st="3" end="3"/>
                                            </p:txEl>
                                          </p:spTgt>
                                        </p:tgtEl>
                                        <p:attrNameLst>
                                          <p:attrName>style.visibility</p:attrName>
                                        </p:attrNameLst>
                                      </p:cBhvr>
                                      <p:to>
                                        <p:strVal val="visible"/>
                                      </p:to>
                                    </p:set>
                                    <p:animEffect transition="in" filter="box(in)">
                                      <p:cBhvr>
                                        <p:cTn id="37" dur="500"/>
                                        <p:tgtEl>
                                          <p:spTgt spid="12493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24933">
                                            <p:txEl>
                                              <p:pRg st="4" end="4"/>
                                            </p:txEl>
                                          </p:spTgt>
                                        </p:tgtEl>
                                        <p:attrNameLst>
                                          <p:attrName>style.visibility</p:attrName>
                                        </p:attrNameLst>
                                      </p:cBhvr>
                                      <p:to>
                                        <p:strVal val="visible"/>
                                      </p:to>
                                    </p:set>
                                    <p:animEffect transition="in" filter="box(in)">
                                      <p:cBhvr>
                                        <p:cTn id="42" dur="500"/>
                                        <p:tgtEl>
                                          <p:spTgt spid="124933">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4937"/>
                                        </p:tgtEl>
                                        <p:attrNameLst>
                                          <p:attrName>style.visibility</p:attrName>
                                        </p:attrNameLst>
                                      </p:cBhvr>
                                      <p:to>
                                        <p:strVal val="visible"/>
                                      </p:to>
                                    </p:set>
                                    <p:animEffect transition="in" filter="box(in)">
                                      <p:cBhvr>
                                        <p:cTn id="47" dur="500"/>
                                        <p:tgtEl>
                                          <p:spTgt spid="12493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xit" presetSubtype="16" fill="hold" grpId="1" nodeType="clickEffect">
                                  <p:stCondLst>
                                    <p:cond delay="0"/>
                                  </p:stCondLst>
                                  <p:childTnLst>
                                    <p:animEffect transition="out" filter="box(in)">
                                      <p:cBhvr>
                                        <p:cTn id="51" dur="500"/>
                                        <p:tgtEl>
                                          <p:spTgt spid="124937"/>
                                        </p:tgtEl>
                                      </p:cBhvr>
                                    </p:animEffect>
                                    <p:set>
                                      <p:cBhvr>
                                        <p:cTn id="52" dur="1" fill="hold">
                                          <p:stCondLst>
                                            <p:cond delay="499"/>
                                          </p:stCondLst>
                                        </p:cTn>
                                        <p:tgtEl>
                                          <p:spTgt spid="124937"/>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124933">
                                            <p:txEl>
                                              <p:pRg st="5" end="5"/>
                                            </p:txEl>
                                          </p:spTgt>
                                        </p:tgtEl>
                                        <p:attrNameLst>
                                          <p:attrName>style.visibility</p:attrName>
                                        </p:attrNameLst>
                                      </p:cBhvr>
                                      <p:to>
                                        <p:strVal val="visible"/>
                                      </p:to>
                                    </p:set>
                                    <p:animEffect transition="in" filter="box(in)">
                                      <p:cBhvr>
                                        <p:cTn id="57" dur="500"/>
                                        <p:tgtEl>
                                          <p:spTgt spid="124933">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124933">
                                            <p:txEl>
                                              <p:pRg st="6" end="6"/>
                                            </p:txEl>
                                          </p:spTgt>
                                        </p:tgtEl>
                                        <p:attrNameLst>
                                          <p:attrName>style.visibility</p:attrName>
                                        </p:attrNameLst>
                                      </p:cBhvr>
                                      <p:to>
                                        <p:strVal val="visible"/>
                                      </p:to>
                                    </p:set>
                                    <p:animEffect transition="in" filter="box(in)">
                                      <p:cBhvr>
                                        <p:cTn id="62" dur="500"/>
                                        <p:tgtEl>
                                          <p:spTgt spid="124933">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124933">
                                            <p:txEl>
                                              <p:pRg st="7" end="7"/>
                                            </p:txEl>
                                          </p:spTgt>
                                        </p:tgtEl>
                                        <p:attrNameLst>
                                          <p:attrName>style.visibility</p:attrName>
                                        </p:attrNameLst>
                                      </p:cBhvr>
                                      <p:to>
                                        <p:strVal val="visible"/>
                                      </p:to>
                                    </p:set>
                                    <p:animEffect transition="in" filter="box(in)">
                                      <p:cBhvr>
                                        <p:cTn id="67" dur="500"/>
                                        <p:tgtEl>
                                          <p:spTgt spid="124933">
                                            <p:txEl>
                                              <p:pRg st="7" end="7"/>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p:cTn id="71" dur="1" fill="hold">
                                          <p:stCondLst>
                                            <p:cond delay="0"/>
                                          </p:stCondLst>
                                        </p:cTn>
                                        <p:tgtEl>
                                          <p:spTgt spid="124933">
                                            <p:txEl>
                                              <p:pRg st="8" end="8"/>
                                            </p:txEl>
                                          </p:spTgt>
                                        </p:tgtEl>
                                        <p:attrNameLst>
                                          <p:attrName>style.visibility</p:attrName>
                                        </p:attrNameLst>
                                      </p:cBhvr>
                                      <p:to>
                                        <p:strVal val="visible"/>
                                      </p:to>
                                    </p:set>
                                    <p:animEffect transition="in" filter="box(in)">
                                      <p:cBhvr>
                                        <p:cTn id="72" dur="500"/>
                                        <p:tgtEl>
                                          <p:spTgt spid="124933">
                                            <p:txEl>
                                              <p:pRg st="8" end="8"/>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124933">
                                            <p:txEl>
                                              <p:pRg st="9" end="9"/>
                                            </p:txEl>
                                          </p:spTgt>
                                        </p:tgtEl>
                                        <p:attrNameLst>
                                          <p:attrName>style.visibility</p:attrName>
                                        </p:attrNameLst>
                                      </p:cBhvr>
                                      <p:to>
                                        <p:strVal val="visible"/>
                                      </p:to>
                                    </p:set>
                                    <p:animEffect transition="in" filter="box(in)">
                                      <p:cBhvr>
                                        <p:cTn id="77" dur="500"/>
                                        <p:tgtEl>
                                          <p:spTgt spid="124933">
                                            <p:txEl>
                                              <p:pRg st="9" end="9"/>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24942"/>
                                        </p:tgtEl>
                                        <p:attrNameLst>
                                          <p:attrName>style.visibility</p:attrName>
                                        </p:attrNameLst>
                                      </p:cBhvr>
                                      <p:to>
                                        <p:strVal val="visible"/>
                                      </p:to>
                                    </p:set>
                                    <p:animEffect transition="in" filter="box(in)">
                                      <p:cBhvr>
                                        <p:cTn id="82" dur="500"/>
                                        <p:tgtEl>
                                          <p:spTgt spid="12494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xit" presetSubtype="16" fill="hold" grpId="1" nodeType="clickEffect">
                                  <p:stCondLst>
                                    <p:cond delay="0"/>
                                  </p:stCondLst>
                                  <p:childTnLst>
                                    <p:animEffect transition="out" filter="box(in)">
                                      <p:cBhvr>
                                        <p:cTn id="86" dur="500"/>
                                        <p:tgtEl>
                                          <p:spTgt spid="124942"/>
                                        </p:tgtEl>
                                      </p:cBhvr>
                                    </p:animEffect>
                                    <p:set>
                                      <p:cBhvr>
                                        <p:cTn id="87" dur="1" fill="hold">
                                          <p:stCondLst>
                                            <p:cond delay="499"/>
                                          </p:stCondLst>
                                        </p:cTn>
                                        <p:tgtEl>
                                          <p:spTgt spid="124942"/>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nodeType="clickEffect">
                                  <p:stCondLst>
                                    <p:cond delay="0"/>
                                  </p:stCondLst>
                                  <p:childTnLst>
                                    <p:set>
                                      <p:cBhvr>
                                        <p:cTn id="91" dur="1" fill="hold">
                                          <p:stCondLst>
                                            <p:cond delay="0"/>
                                          </p:stCondLst>
                                        </p:cTn>
                                        <p:tgtEl>
                                          <p:spTgt spid="124933">
                                            <p:txEl>
                                              <p:pRg st="10" end="10"/>
                                            </p:txEl>
                                          </p:spTgt>
                                        </p:tgtEl>
                                        <p:attrNameLst>
                                          <p:attrName>style.visibility</p:attrName>
                                        </p:attrNameLst>
                                      </p:cBhvr>
                                      <p:to>
                                        <p:strVal val="visible"/>
                                      </p:to>
                                    </p:set>
                                    <p:animEffect transition="in" filter="box(in)">
                                      <p:cBhvr>
                                        <p:cTn id="92" dur="500"/>
                                        <p:tgtEl>
                                          <p:spTgt spid="124933">
                                            <p:txEl>
                                              <p:pRg st="10" end="10"/>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nodeType="clickEffect">
                                  <p:stCondLst>
                                    <p:cond delay="0"/>
                                  </p:stCondLst>
                                  <p:childTnLst>
                                    <p:set>
                                      <p:cBhvr>
                                        <p:cTn id="96" dur="1" fill="hold">
                                          <p:stCondLst>
                                            <p:cond delay="0"/>
                                          </p:stCondLst>
                                        </p:cTn>
                                        <p:tgtEl>
                                          <p:spTgt spid="124933">
                                            <p:txEl>
                                              <p:pRg st="11" end="11"/>
                                            </p:txEl>
                                          </p:spTgt>
                                        </p:tgtEl>
                                        <p:attrNameLst>
                                          <p:attrName>style.visibility</p:attrName>
                                        </p:attrNameLst>
                                      </p:cBhvr>
                                      <p:to>
                                        <p:strVal val="visible"/>
                                      </p:to>
                                    </p:set>
                                    <p:animEffect transition="in" filter="box(in)">
                                      <p:cBhvr>
                                        <p:cTn id="97" dur="500"/>
                                        <p:tgtEl>
                                          <p:spTgt spid="124933">
                                            <p:txEl>
                                              <p:pRg st="11" end="11"/>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xit" presetSubtype="16" fill="hold" nodeType="clickEffect">
                                  <p:stCondLst>
                                    <p:cond delay="0"/>
                                  </p:stCondLst>
                                  <p:childTnLst>
                                    <p:animEffect transition="out" filter="box(in)">
                                      <p:cBhvr>
                                        <p:cTn id="101" dur="500"/>
                                        <p:tgtEl>
                                          <p:spTgt spid="124933">
                                            <p:txEl>
                                              <p:pRg st="11" end="11"/>
                                            </p:txEl>
                                          </p:spTgt>
                                        </p:tgtEl>
                                      </p:cBhvr>
                                    </p:animEffect>
                                    <p:set>
                                      <p:cBhvr>
                                        <p:cTn id="102" dur="1" fill="hold">
                                          <p:stCondLst>
                                            <p:cond delay="499"/>
                                          </p:stCondLst>
                                        </p:cTn>
                                        <p:tgtEl>
                                          <p:spTgt spid="124933">
                                            <p:txEl>
                                              <p:pRg st="11" end="11"/>
                                            </p:txEl>
                                          </p:spTgt>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nodeType="clickEffect">
                                  <p:stCondLst>
                                    <p:cond delay="0"/>
                                  </p:stCondLst>
                                  <p:childTnLst>
                                    <p:set>
                                      <p:cBhvr>
                                        <p:cTn id="106" dur="1" fill="hold">
                                          <p:stCondLst>
                                            <p:cond delay="0"/>
                                          </p:stCondLst>
                                        </p:cTn>
                                        <p:tgtEl>
                                          <p:spTgt spid="124933">
                                            <p:txEl>
                                              <p:pRg st="12" end="12"/>
                                            </p:txEl>
                                          </p:spTgt>
                                        </p:tgtEl>
                                        <p:attrNameLst>
                                          <p:attrName>style.visibility</p:attrName>
                                        </p:attrNameLst>
                                      </p:cBhvr>
                                      <p:to>
                                        <p:strVal val="visible"/>
                                      </p:to>
                                    </p:set>
                                    <p:animEffect transition="in" filter="box(in)">
                                      <p:cBhvr>
                                        <p:cTn id="107" dur="500"/>
                                        <p:tgtEl>
                                          <p:spTgt spid="124933">
                                            <p:txEl>
                                              <p:pRg st="12" end="12"/>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124936"/>
                                        </p:tgtEl>
                                        <p:attrNameLst>
                                          <p:attrName>style.visibility</p:attrName>
                                        </p:attrNameLst>
                                      </p:cBhvr>
                                      <p:to>
                                        <p:strVal val="visible"/>
                                      </p:to>
                                    </p:set>
                                    <p:animEffect transition="in" filter="box(in)">
                                      <p:cBhvr>
                                        <p:cTn id="112" dur="500"/>
                                        <p:tgtEl>
                                          <p:spTgt spid="12493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4" presetClass="exit" presetSubtype="16" fill="hold" grpId="1" nodeType="clickEffect">
                                  <p:stCondLst>
                                    <p:cond delay="0"/>
                                  </p:stCondLst>
                                  <p:childTnLst>
                                    <p:animEffect transition="out" filter="box(in)">
                                      <p:cBhvr>
                                        <p:cTn id="116" dur="500"/>
                                        <p:tgtEl>
                                          <p:spTgt spid="124936"/>
                                        </p:tgtEl>
                                      </p:cBhvr>
                                    </p:animEffect>
                                    <p:set>
                                      <p:cBhvr>
                                        <p:cTn id="117" dur="1" fill="hold">
                                          <p:stCondLst>
                                            <p:cond delay="499"/>
                                          </p:stCondLst>
                                        </p:cTn>
                                        <p:tgtEl>
                                          <p:spTgt spid="124936"/>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 presetClass="entr" presetSubtype="16" fill="hold" nodeType="clickEffect">
                                  <p:stCondLst>
                                    <p:cond delay="0"/>
                                  </p:stCondLst>
                                  <p:childTnLst>
                                    <p:set>
                                      <p:cBhvr>
                                        <p:cTn id="121" dur="1" fill="hold">
                                          <p:stCondLst>
                                            <p:cond delay="0"/>
                                          </p:stCondLst>
                                        </p:cTn>
                                        <p:tgtEl>
                                          <p:spTgt spid="124933">
                                            <p:txEl>
                                              <p:pRg st="13" end="13"/>
                                            </p:txEl>
                                          </p:spTgt>
                                        </p:tgtEl>
                                        <p:attrNameLst>
                                          <p:attrName>style.visibility</p:attrName>
                                        </p:attrNameLst>
                                      </p:cBhvr>
                                      <p:to>
                                        <p:strVal val="visible"/>
                                      </p:to>
                                    </p:set>
                                    <p:animEffect transition="in" filter="box(in)">
                                      <p:cBhvr>
                                        <p:cTn id="122" dur="500"/>
                                        <p:tgtEl>
                                          <p:spTgt spid="124933">
                                            <p:txEl>
                                              <p:pRg st="13" end="13"/>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nodeType="clickEffect">
                                  <p:stCondLst>
                                    <p:cond delay="0"/>
                                  </p:stCondLst>
                                  <p:childTnLst>
                                    <p:set>
                                      <p:cBhvr>
                                        <p:cTn id="126" dur="1" fill="hold">
                                          <p:stCondLst>
                                            <p:cond delay="0"/>
                                          </p:stCondLst>
                                        </p:cTn>
                                        <p:tgtEl>
                                          <p:spTgt spid="124933">
                                            <p:txEl>
                                              <p:pRg st="14" end="14"/>
                                            </p:txEl>
                                          </p:spTgt>
                                        </p:tgtEl>
                                        <p:attrNameLst>
                                          <p:attrName>style.visibility</p:attrName>
                                        </p:attrNameLst>
                                      </p:cBhvr>
                                      <p:to>
                                        <p:strVal val="visible"/>
                                      </p:to>
                                    </p:set>
                                    <p:animEffect transition="in" filter="box(in)">
                                      <p:cBhvr>
                                        <p:cTn id="127" dur="500"/>
                                        <p:tgtEl>
                                          <p:spTgt spid="12493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animBg="1"/>
      <p:bldP spid="124935" grpId="1" animBg="1"/>
      <p:bldP spid="124936" grpId="0" animBg="1"/>
      <p:bldP spid="124936" grpId="1" animBg="1"/>
      <p:bldP spid="124937" grpId="0" animBg="1"/>
      <p:bldP spid="124937" grpId="1" animBg="1"/>
      <p:bldP spid="124942" grpId="0" animBg="1"/>
      <p:bldP spid="12494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endParaRPr lang="en-US" altLang="en-US" smtClean="0"/>
          </a:p>
        </p:txBody>
      </p:sp>
      <p:sp>
        <p:nvSpPr>
          <p:cNvPr id="129027" name="Rectangle 3"/>
          <p:cNvSpPr>
            <a:spLocks noGrp="1" noChangeArrowheads="1"/>
          </p:cNvSpPr>
          <p:nvPr>
            <p:ph type="body" idx="1"/>
          </p:nvPr>
        </p:nvSpPr>
        <p:spPr/>
        <p:txBody>
          <a:bodyPr/>
          <a:lstStyle/>
          <a:p>
            <a:pPr eaLnBrk="1" hangingPunct="1">
              <a:defRPr/>
            </a:pPr>
            <a:endParaRPr lang="en-US" altLang="en-US" smtClean="0"/>
          </a:p>
        </p:txBody>
      </p:sp>
      <p:pic>
        <p:nvPicPr>
          <p:cNvPr id="129028" name="Picture 4" descr="luoc_do_phuong_dong_500"/>
          <p:cNvPicPr>
            <a:picLocks noChangeAspect="1" noChangeArrowheads="1"/>
          </p:cNvPicPr>
          <p:nvPr/>
        </p:nvPicPr>
        <p:blipFill>
          <a:blip r:embed="rId2">
            <a:lum bright="-36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0000"/>
          </a:solidFill>
          <a:ln w="9525">
            <a:solidFill>
              <a:srgbClr val="000000"/>
            </a:solidFill>
            <a:miter lim="800000"/>
            <a:headEnd/>
            <a:tailEnd/>
          </a:ln>
        </p:spPr>
      </p:pic>
      <p:sp>
        <p:nvSpPr>
          <p:cNvPr id="129029" name="Text Box 5"/>
          <p:cNvSpPr txBox="1">
            <a:spLocks noChangeArrowheads="1"/>
          </p:cNvSpPr>
          <p:nvPr/>
        </p:nvSpPr>
        <p:spPr bwMode="auto">
          <a:xfrm>
            <a:off x="0" y="6491288"/>
            <a:ext cx="9144000" cy="36671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solidFill>
                  <a:schemeClr val="bg1"/>
                </a:solidFill>
              </a:rPr>
              <a:t>LƯỢC ĐỒ CÁC QUỐC GIA CỔ ĐẠI PHƯƠNG ĐÔNG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box(in)">
                                      <p:cBhvr>
                                        <p:cTn id="7" dur="500"/>
                                        <p:tgtEl>
                                          <p:spTgt spid="12902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9029"/>
                                        </p:tgtEl>
                                        <p:attrNameLst>
                                          <p:attrName>style.visibility</p:attrName>
                                        </p:attrNameLst>
                                      </p:cBhvr>
                                      <p:to>
                                        <p:strVal val="visible"/>
                                      </p:to>
                                    </p:set>
                                    <p:animEffect transition="in" filter="box(in)">
                                      <p:cBhvr>
                                        <p:cTn id="10" dur="500"/>
                                        <p:tgtEl>
                                          <p:spTgt spid="12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610600" cy="57245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5123" name="Picture 3" descr="bd ai c 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838200"/>
            <a:ext cx="4056062" cy="5638800"/>
          </a:xfrm>
          <a:prstGeom prst="rect">
            <a:avLst/>
          </a:prstGeom>
          <a:solidFill>
            <a:schemeClr val="bg1"/>
          </a:solidFill>
          <a:ln w="38100">
            <a:solidFill>
              <a:srgbClr val="800000"/>
            </a:solidFill>
            <a:miter lim="800000"/>
            <a:headEnd/>
            <a:tailEnd/>
          </a:ln>
        </p:spPr>
      </p:pic>
      <p:pic>
        <p:nvPicPr>
          <p:cNvPr id="5124" name="Picture 4" descr="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838200"/>
            <a:ext cx="7391400" cy="5638800"/>
          </a:xfrm>
          <a:prstGeom prst="rect">
            <a:avLst/>
          </a:prstGeom>
          <a:noFill/>
          <a:ln w="5715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3048000" y="243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solidFill>
                  <a:srgbClr val="000099"/>
                </a:solidFill>
              </a:rPr>
              <a:t>LƯỠNG HÀ</a:t>
            </a:r>
          </a:p>
        </p:txBody>
      </p:sp>
      <p:sp>
        <p:nvSpPr>
          <p:cNvPr id="5127" name="Text Box 7"/>
          <p:cNvSpPr txBox="1">
            <a:spLocks noChangeArrowheads="1"/>
          </p:cNvSpPr>
          <p:nvPr/>
        </p:nvSpPr>
        <p:spPr bwMode="auto">
          <a:xfrm>
            <a:off x="1143000" y="3124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solidFill>
                  <a:srgbClr val="000099"/>
                </a:solidFill>
              </a:rPr>
              <a:t>AI CẬP</a:t>
            </a:r>
          </a:p>
        </p:txBody>
      </p:sp>
      <p:sp>
        <p:nvSpPr>
          <p:cNvPr id="5128" name="Text Box 8"/>
          <p:cNvSpPr txBox="1">
            <a:spLocks noChangeArrowheads="1"/>
          </p:cNvSpPr>
          <p:nvPr/>
        </p:nvSpPr>
        <p:spPr bwMode="auto">
          <a:xfrm>
            <a:off x="5257800" y="3810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solidFill>
                  <a:srgbClr val="000099"/>
                </a:solidFill>
              </a:rPr>
              <a:t>ẤN ĐỘ</a:t>
            </a:r>
          </a:p>
        </p:txBody>
      </p:sp>
      <p:sp>
        <p:nvSpPr>
          <p:cNvPr id="5129" name="Text Box 9"/>
          <p:cNvSpPr txBox="1">
            <a:spLocks noChangeArrowheads="1"/>
          </p:cNvSpPr>
          <p:nvPr/>
        </p:nvSpPr>
        <p:spPr bwMode="auto">
          <a:xfrm>
            <a:off x="6477000" y="32766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b="1">
                <a:solidFill>
                  <a:srgbClr val="000099"/>
                </a:solidFill>
              </a:rPr>
              <a:t>TRUNG QUỐC</a:t>
            </a:r>
          </a:p>
        </p:txBody>
      </p:sp>
      <p:pic>
        <p:nvPicPr>
          <p:cNvPr id="5130" name="Picture 10" descr="bd an 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41375"/>
            <a:ext cx="5562600" cy="5546725"/>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5131" name="Picture 11" descr="bd trung qu 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3700" y="838200"/>
            <a:ext cx="4651375" cy="563880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2299" name="WordArt 11"/>
          <p:cNvSpPr>
            <a:spLocks noChangeArrowheads="1" noChangeShapeType="1" noTextEdit="1"/>
          </p:cNvSpPr>
          <p:nvPr/>
        </p:nvSpPr>
        <p:spPr bwMode="auto">
          <a:xfrm>
            <a:off x="1066800" y="304800"/>
            <a:ext cx="6934200" cy="304800"/>
          </a:xfrm>
          <a:prstGeom prst="rect">
            <a:avLst/>
          </a:prstGeom>
        </p:spPr>
        <p:txBody>
          <a:bodyPr wrap="none" fromWordArt="1">
            <a:prstTxWarp prst="textPlain">
              <a:avLst>
                <a:gd name="adj" fmla="val 50000"/>
              </a:avLst>
            </a:prstTxWarp>
          </a:bodyPr>
          <a:lstStyle/>
          <a:p>
            <a:pPr algn="ctr"/>
            <a:r>
              <a:rPr lang="vi-VN" sz="2800" b="1" kern="10">
                <a:ln w="19050">
                  <a:solidFill>
                    <a:srgbClr val="003300"/>
                  </a:solidFill>
                  <a:round/>
                  <a:headEnd/>
                  <a:tailEnd/>
                </a:ln>
                <a:solidFill>
                  <a:schemeClr val="tx2"/>
                </a:solidFill>
                <a:effectLst>
                  <a:outerShdw dist="35921" dir="2700000" algn="ctr" rotWithShape="0">
                    <a:srgbClr val="0000CC"/>
                  </a:outerShdw>
                </a:effectLst>
                <a:cs typeface="Arial" panose="020B0604020202020204" pitchFamily="34" charset="0"/>
              </a:rPr>
              <a:t>CÁC QUỐC GIA CỔ ĐẠI PHƯƠNG ĐÔNG</a:t>
            </a:r>
            <a:endParaRPr lang="en-US" sz="2800" b="1" kern="10">
              <a:ln w="19050">
                <a:solidFill>
                  <a:srgbClr val="003300"/>
                </a:solidFill>
                <a:round/>
                <a:headEnd/>
                <a:tailEnd/>
              </a:ln>
              <a:solidFill>
                <a:schemeClr val="tx2"/>
              </a:solidFill>
              <a:effectLst>
                <a:outerShdw dist="35921" dir="2700000" algn="ctr" rotWithShape="0">
                  <a:srgbClr val="0000CC"/>
                </a:outerShdw>
              </a:effectLst>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outVertical)">
                                      <p:cBhvr>
                                        <p:cTn id="7" dur="1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 calcmode="lin" valueType="num">
                                      <p:cBhvr>
                                        <p:cTn id="12" dur="1000" fill="hold"/>
                                        <p:tgtEl>
                                          <p:spTgt spid="5127"/>
                                        </p:tgtEl>
                                        <p:attrNameLst>
                                          <p:attrName>ppt_x</p:attrName>
                                        </p:attrNameLst>
                                      </p:cBhvr>
                                      <p:tavLst>
                                        <p:tav tm="0">
                                          <p:val>
                                            <p:strVal val="#ppt_x-.2"/>
                                          </p:val>
                                        </p:tav>
                                        <p:tav tm="100000">
                                          <p:val>
                                            <p:strVal val="#ppt_x"/>
                                          </p:val>
                                        </p:tav>
                                      </p:tavLst>
                                    </p:anim>
                                    <p:anim calcmode="lin" valueType="num">
                                      <p:cBhvr>
                                        <p:cTn id="13" dur="1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box(out)">
                                      <p:cBhvr>
                                        <p:cTn id="19" dur="1000"/>
                                        <p:tgtEl>
                                          <p:spTgt spid="51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nodeType="clickEffect">
                                  <p:stCondLst>
                                    <p:cond delay="0"/>
                                  </p:stCondLst>
                                  <p:childTnLst>
                                    <p:animEffect transition="out" filter="box(in)">
                                      <p:cBhvr>
                                        <p:cTn id="23" dur="1000"/>
                                        <p:tgtEl>
                                          <p:spTgt spid="5123"/>
                                        </p:tgtEl>
                                      </p:cBhvr>
                                    </p:animEffect>
                                    <p:set>
                                      <p:cBhvr>
                                        <p:cTn id="24" dur="1" fill="hold">
                                          <p:stCondLst>
                                            <p:cond delay="999"/>
                                          </p:stCondLst>
                                        </p:cTn>
                                        <p:tgtEl>
                                          <p:spTgt spid="5123"/>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5126"/>
                                        </p:tgtEl>
                                        <p:attrNameLst>
                                          <p:attrName>style.visibility</p:attrName>
                                        </p:attrNameLst>
                                      </p:cBhvr>
                                      <p:to>
                                        <p:strVal val="visible"/>
                                      </p:to>
                                    </p:set>
                                    <p:anim calcmode="lin" valueType="num">
                                      <p:cBhvr>
                                        <p:cTn id="29" dur="1000" fill="hold"/>
                                        <p:tgtEl>
                                          <p:spTgt spid="5126"/>
                                        </p:tgtEl>
                                        <p:attrNameLst>
                                          <p:attrName>ppt_x</p:attrName>
                                        </p:attrNameLst>
                                      </p:cBhvr>
                                      <p:tavLst>
                                        <p:tav tm="0">
                                          <p:val>
                                            <p:strVal val="#ppt_x-.2"/>
                                          </p:val>
                                        </p:tav>
                                        <p:tav tm="100000">
                                          <p:val>
                                            <p:strVal val="#ppt_x"/>
                                          </p:val>
                                        </p:tav>
                                      </p:tavLst>
                                    </p:anim>
                                    <p:anim calcmode="lin" valueType="num">
                                      <p:cBhvr>
                                        <p:cTn id="30"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1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nodeType="clickEffect">
                                  <p:stCondLst>
                                    <p:cond delay="0"/>
                                  </p:stCondLst>
                                  <p:childTnLst>
                                    <p:set>
                                      <p:cBhvr>
                                        <p:cTn id="35" dur="1" fill="hold">
                                          <p:stCondLst>
                                            <p:cond delay="0"/>
                                          </p:stCondLst>
                                        </p:cTn>
                                        <p:tgtEl>
                                          <p:spTgt spid="5124"/>
                                        </p:tgtEl>
                                        <p:attrNameLst>
                                          <p:attrName>style.visibility</p:attrName>
                                        </p:attrNameLst>
                                      </p:cBhvr>
                                      <p:to>
                                        <p:strVal val="visible"/>
                                      </p:to>
                                    </p:set>
                                    <p:animEffect transition="in" filter="box(out)">
                                      <p:cBhvr>
                                        <p:cTn id="36" dur="1000"/>
                                        <p:tgtEl>
                                          <p:spTgt spid="512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xit" presetSubtype="16" fill="hold" nodeType="clickEffect">
                                  <p:stCondLst>
                                    <p:cond delay="0"/>
                                  </p:stCondLst>
                                  <p:childTnLst>
                                    <p:animEffect transition="out" filter="box(in)">
                                      <p:cBhvr>
                                        <p:cTn id="40" dur="1000"/>
                                        <p:tgtEl>
                                          <p:spTgt spid="5124"/>
                                        </p:tgtEl>
                                      </p:cBhvr>
                                    </p:animEffect>
                                    <p:set>
                                      <p:cBhvr>
                                        <p:cTn id="41" dur="1" fill="hold">
                                          <p:stCondLst>
                                            <p:cond delay="999"/>
                                          </p:stCondLst>
                                        </p:cTn>
                                        <p:tgtEl>
                                          <p:spTgt spid="5124"/>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5128"/>
                                        </p:tgtEl>
                                        <p:attrNameLst>
                                          <p:attrName>style.visibility</p:attrName>
                                        </p:attrNameLst>
                                      </p:cBhvr>
                                      <p:to>
                                        <p:strVal val="visible"/>
                                      </p:to>
                                    </p:set>
                                    <p:anim calcmode="lin" valueType="num">
                                      <p:cBhvr>
                                        <p:cTn id="46" dur="1000" fill="hold"/>
                                        <p:tgtEl>
                                          <p:spTgt spid="5128"/>
                                        </p:tgtEl>
                                        <p:attrNameLst>
                                          <p:attrName>ppt_x</p:attrName>
                                        </p:attrNameLst>
                                      </p:cBhvr>
                                      <p:tavLst>
                                        <p:tav tm="0">
                                          <p:val>
                                            <p:strVal val="#ppt_x-.2"/>
                                          </p:val>
                                        </p:tav>
                                        <p:tav tm="100000">
                                          <p:val>
                                            <p:strVal val="#ppt_x"/>
                                          </p:val>
                                        </p:tav>
                                      </p:tavLst>
                                    </p:anim>
                                    <p:anim calcmode="lin" valueType="num">
                                      <p:cBhvr>
                                        <p:cTn id="47" dur="1000" fill="hold"/>
                                        <p:tgtEl>
                                          <p:spTgt spid="5128"/>
                                        </p:tgtEl>
                                        <p:attrNameLst>
                                          <p:attrName>ppt_y</p:attrName>
                                        </p:attrNameLst>
                                      </p:cBhvr>
                                      <p:tavLst>
                                        <p:tav tm="0">
                                          <p:val>
                                            <p:strVal val="#ppt_y"/>
                                          </p:val>
                                        </p:tav>
                                        <p:tav tm="100000">
                                          <p:val>
                                            <p:strVal val="#ppt_y"/>
                                          </p:val>
                                        </p:tav>
                                      </p:tavLst>
                                    </p:anim>
                                    <p:animEffect transition="in" filter="wipe(right)" prLst="gradientSize: 0.1">
                                      <p:cBhvr>
                                        <p:cTn id="48" dur="1000"/>
                                        <p:tgtEl>
                                          <p:spTgt spid="512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32" fill="hold" nodeType="clickEffect">
                                  <p:stCondLst>
                                    <p:cond delay="0"/>
                                  </p:stCondLst>
                                  <p:childTnLst>
                                    <p:set>
                                      <p:cBhvr>
                                        <p:cTn id="52" dur="1" fill="hold">
                                          <p:stCondLst>
                                            <p:cond delay="0"/>
                                          </p:stCondLst>
                                        </p:cTn>
                                        <p:tgtEl>
                                          <p:spTgt spid="5130"/>
                                        </p:tgtEl>
                                        <p:attrNameLst>
                                          <p:attrName>style.visibility</p:attrName>
                                        </p:attrNameLst>
                                      </p:cBhvr>
                                      <p:to>
                                        <p:strVal val="visible"/>
                                      </p:to>
                                    </p:set>
                                    <p:animEffect transition="in" filter="box(out)">
                                      <p:cBhvr>
                                        <p:cTn id="53" dur="1000"/>
                                        <p:tgtEl>
                                          <p:spTgt spid="513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xit" presetSubtype="16" fill="hold" nodeType="clickEffect">
                                  <p:stCondLst>
                                    <p:cond delay="0"/>
                                  </p:stCondLst>
                                  <p:childTnLst>
                                    <p:animEffect transition="out" filter="box(in)">
                                      <p:cBhvr>
                                        <p:cTn id="57" dur="1000"/>
                                        <p:tgtEl>
                                          <p:spTgt spid="5130"/>
                                        </p:tgtEl>
                                      </p:cBhvr>
                                    </p:animEffect>
                                    <p:set>
                                      <p:cBhvr>
                                        <p:cTn id="58" dur="1" fill="hold">
                                          <p:stCondLst>
                                            <p:cond delay="999"/>
                                          </p:stCondLst>
                                        </p:cTn>
                                        <p:tgtEl>
                                          <p:spTgt spid="513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5129"/>
                                        </p:tgtEl>
                                        <p:attrNameLst>
                                          <p:attrName>style.visibility</p:attrName>
                                        </p:attrNameLst>
                                      </p:cBhvr>
                                      <p:to>
                                        <p:strVal val="visible"/>
                                      </p:to>
                                    </p:set>
                                    <p:anim calcmode="lin" valueType="num">
                                      <p:cBhvr>
                                        <p:cTn id="63" dur="1000" fill="hold"/>
                                        <p:tgtEl>
                                          <p:spTgt spid="5129"/>
                                        </p:tgtEl>
                                        <p:attrNameLst>
                                          <p:attrName>ppt_x</p:attrName>
                                        </p:attrNameLst>
                                      </p:cBhvr>
                                      <p:tavLst>
                                        <p:tav tm="0">
                                          <p:val>
                                            <p:strVal val="#ppt_x-.2"/>
                                          </p:val>
                                        </p:tav>
                                        <p:tav tm="100000">
                                          <p:val>
                                            <p:strVal val="#ppt_x"/>
                                          </p:val>
                                        </p:tav>
                                      </p:tavLst>
                                    </p:anim>
                                    <p:anim calcmode="lin" valueType="num">
                                      <p:cBhvr>
                                        <p:cTn id="64" dur="1000" fill="hold"/>
                                        <p:tgtEl>
                                          <p:spTgt spid="5129"/>
                                        </p:tgtEl>
                                        <p:attrNameLst>
                                          <p:attrName>ppt_y</p:attrName>
                                        </p:attrNameLst>
                                      </p:cBhvr>
                                      <p:tavLst>
                                        <p:tav tm="0">
                                          <p:val>
                                            <p:strVal val="#ppt_y"/>
                                          </p:val>
                                        </p:tav>
                                        <p:tav tm="100000">
                                          <p:val>
                                            <p:strVal val="#ppt_y"/>
                                          </p:val>
                                        </p:tav>
                                      </p:tavLst>
                                    </p:anim>
                                    <p:animEffect transition="in" filter="wipe(right)" prLst="gradientSize: 0.1">
                                      <p:cBhvr>
                                        <p:cTn id="65" dur="1000"/>
                                        <p:tgtEl>
                                          <p:spTgt spid="512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32" fill="hold" nodeType="clickEffect">
                                  <p:stCondLst>
                                    <p:cond delay="0"/>
                                  </p:stCondLst>
                                  <p:childTnLst>
                                    <p:set>
                                      <p:cBhvr>
                                        <p:cTn id="69" dur="1" fill="hold">
                                          <p:stCondLst>
                                            <p:cond delay="0"/>
                                          </p:stCondLst>
                                        </p:cTn>
                                        <p:tgtEl>
                                          <p:spTgt spid="5131"/>
                                        </p:tgtEl>
                                        <p:attrNameLst>
                                          <p:attrName>style.visibility</p:attrName>
                                        </p:attrNameLst>
                                      </p:cBhvr>
                                      <p:to>
                                        <p:strVal val="visible"/>
                                      </p:to>
                                    </p:set>
                                    <p:animEffect transition="in" filter="box(out)">
                                      <p:cBhvr>
                                        <p:cTn id="70" dur="1000"/>
                                        <p:tgtEl>
                                          <p:spTgt spid="513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xit" presetSubtype="16" fill="hold" nodeType="clickEffect">
                                  <p:stCondLst>
                                    <p:cond delay="0"/>
                                  </p:stCondLst>
                                  <p:childTnLst>
                                    <p:animEffect transition="out" filter="box(in)">
                                      <p:cBhvr>
                                        <p:cTn id="74" dur="1000"/>
                                        <p:tgtEl>
                                          <p:spTgt spid="5131"/>
                                        </p:tgtEl>
                                      </p:cBhvr>
                                    </p:animEffect>
                                    <p:set>
                                      <p:cBhvr>
                                        <p:cTn id="75" dur="1" fill="hold">
                                          <p:stCondLst>
                                            <p:cond delay="999"/>
                                          </p:stCondLst>
                                        </p:cTn>
                                        <p:tgtEl>
                                          <p:spTgt spid="5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P spid="5128" grpId="0"/>
      <p:bldP spid="51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endParaRPr lang="en-US" altLang="en-US" smtClean="0"/>
          </a:p>
        </p:txBody>
      </p:sp>
      <p:sp>
        <p:nvSpPr>
          <p:cNvPr id="126979" name="Rectangle 3"/>
          <p:cNvSpPr>
            <a:spLocks noGrp="1" noChangeArrowheads="1"/>
          </p:cNvSpPr>
          <p:nvPr>
            <p:ph type="body" idx="1"/>
          </p:nvPr>
        </p:nvSpPr>
        <p:spPr/>
        <p:txBody>
          <a:bodyPr/>
          <a:lstStyle/>
          <a:p>
            <a:pPr eaLnBrk="1" hangingPunct="1">
              <a:defRPr/>
            </a:pPr>
            <a:endParaRPr lang="en-US" altLang="en-US" smtClean="0"/>
          </a:p>
        </p:txBody>
      </p:sp>
      <p:pic>
        <p:nvPicPr>
          <p:cNvPr id="126980" name="Picture 4" descr="11090036-ac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5" descr="094_song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6" descr="250px-Boat_on_Euphr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29718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3" name="Picture 7" descr="300px-Tigris_river_Mosu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505200"/>
            <a:ext cx="274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4" name="Picture 8" descr="Nepal-IndiaFeb13-2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0"/>
            <a:ext cx="3124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5" name="Picture 9" descr="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3581400"/>
            <a:ext cx="33528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6" name="Text Box 10"/>
          <p:cNvSpPr txBox="1">
            <a:spLocks noChangeArrowheads="1"/>
          </p:cNvSpPr>
          <p:nvPr/>
        </p:nvSpPr>
        <p:spPr bwMode="auto">
          <a:xfrm>
            <a:off x="3886200" y="3124200"/>
            <a:ext cx="1447800" cy="3365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chemeClr val="bg1"/>
                </a:solidFill>
                <a:latin typeface="Times New Roman" panose="02020603050405020304" pitchFamily="18" charset="0"/>
              </a:rPr>
              <a:t>SÔNG HẰNG</a:t>
            </a:r>
          </a:p>
        </p:txBody>
      </p:sp>
      <p:sp>
        <p:nvSpPr>
          <p:cNvPr id="126987" name="Text Box 11"/>
          <p:cNvSpPr txBox="1">
            <a:spLocks noChangeArrowheads="1"/>
          </p:cNvSpPr>
          <p:nvPr/>
        </p:nvSpPr>
        <p:spPr bwMode="auto">
          <a:xfrm>
            <a:off x="228600" y="3124200"/>
            <a:ext cx="1447800" cy="3365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chemeClr val="bg1"/>
                </a:solidFill>
                <a:latin typeface="Times New Roman" panose="02020603050405020304" pitchFamily="18" charset="0"/>
              </a:rPr>
              <a:t>SÔNG NIN</a:t>
            </a:r>
          </a:p>
        </p:txBody>
      </p:sp>
      <p:sp>
        <p:nvSpPr>
          <p:cNvPr id="126988" name="Text Box 12"/>
          <p:cNvSpPr txBox="1">
            <a:spLocks noChangeArrowheads="1"/>
          </p:cNvSpPr>
          <p:nvPr/>
        </p:nvSpPr>
        <p:spPr bwMode="auto">
          <a:xfrm>
            <a:off x="3581400" y="5715000"/>
            <a:ext cx="1752600" cy="3365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chemeClr val="bg1"/>
                </a:solidFill>
                <a:latin typeface="Times New Roman" panose="02020603050405020304" pitchFamily="18" charset="0"/>
              </a:rPr>
              <a:t>SÔNG TI-GƠ-RƠ</a:t>
            </a:r>
          </a:p>
        </p:txBody>
      </p:sp>
      <p:sp>
        <p:nvSpPr>
          <p:cNvPr id="126989" name="Text Box 13"/>
          <p:cNvSpPr txBox="1">
            <a:spLocks noChangeArrowheads="1"/>
          </p:cNvSpPr>
          <p:nvPr/>
        </p:nvSpPr>
        <p:spPr bwMode="auto">
          <a:xfrm>
            <a:off x="6172200" y="5638800"/>
            <a:ext cx="2819400" cy="3365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chemeClr val="bg1"/>
                </a:solidFill>
                <a:latin typeface="Times New Roman" panose="02020603050405020304" pitchFamily="18" charset="0"/>
              </a:rPr>
              <a:t>SÔNG TRƯỜNG GIANG</a:t>
            </a:r>
          </a:p>
        </p:txBody>
      </p:sp>
      <p:sp>
        <p:nvSpPr>
          <p:cNvPr id="126990" name="Text Box 14"/>
          <p:cNvSpPr txBox="1">
            <a:spLocks noChangeArrowheads="1"/>
          </p:cNvSpPr>
          <p:nvPr/>
        </p:nvSpPr>
        <p:spPr bwMode="auto">
          <a:xfrm>
            <a:off x="6934200" y="3124200"/>
            <a:ext cx="1981200" cy="3365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chemeClr val="bg1"/>
                </a:solidFill>
                <a:latin typeface="Times New Roman" panose="02020603050405020304" pitchFamily="18" charset="0"/>
              </a:rPr>
              <a:t>SÔNG HOÀNG HÀ</a:t>
            </a:r>
          </a:p>
        </p:txBody>
      </p:sp>
      <p:sp>
        <p:nvSpPr>
          <p:cNvPr id="126991" name="Text Box 15"/>
          <p:cNvSpPr txBox="1">
            <a:spLocks noChangeArrowheads="1"/>
          </p:cNvSpPr>
          <p:nvPr/>
        </p:nvSpPr>
        <p:spPr bwMode="auto">
          <a:xfrm>
            <a:off x="304800" y="5791200"/>
            <a:ext cx="2286000" cy="3365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chemeClr val="bg1"/>
                </a:solidFill>
                <a:latin typeface="Times New Roman" panose="02020603050405020304" pitchFamily="18" charset="0"/>
              </a:rPr>
              <a:t>SÔNG Ơ-PHƠ-RAT</a:t>
            </a:r>
          </a:p>
        </p:txBody>
      </p:sp>
      <p:sp>
        <p:nvSpPr>
          <p:cNvPr id="13328" name="AutoShape 16">
            <a:hlinkClick r:id="rId8" action="ppaction://hlinksldjump" highlightClick="1"/>
          </p:cNvPr>
          <p:cNvSpPr>
            <a:spLocks noChangeArrowheads="1"/>
          </p:cNvSpPr>
          <p:nvPr/>
        </p:nvSpPr>
        <p:spPr bwMode="auto">
          <a:xfrm>
            <a:off x="5715000" y="5867400"/>
            <a:ext cx="152400" cy="152400"/>
          </a:xfrm>
          <a:prstGeom prst="actionButtonBackPrevious">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29" name="AutoShape 17">
            <a:hlinkClick r:id="rId8" action="ppaction://hlinksldjump" highlightClick="1"/>
          </p:cNvPr>
          <p:cNvSpPr>
            <a:spLocks noChangeArrowheads="1"/>
          </p:cNvSpPr>
          <p:nvPr/>
        </p:nvSpPr>
        <p:spPr bwMode="auto">
          <a:xfrm>
            <a:off x="3962400" y="6324600"/>
            <a:ext cx="685800" cy="304800"/>
          </a:xfrm>
          <a:prstGeom prst="actionButtonBackPrevious">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box(in)">
                                      <p:cBhvr>
                                        <p:cTn id="7" dur="500"/>
                                        <p:tgtEl>
                                          <p:spTgt spid="12698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6987"/>
                                        </p:tgtEl>
                                        <p:attrNameLst>
                                          <p:attrName>style.visibility</p:attrName>
                                        </p:attrNameLst>
                                      </p:cBhvr>
                                      <p:to>
                                        <p:strVal val="visible"/>
                                      </p:to>
                                    </p:set>
                                    <p:animEffect transition="in" filter="box(in)">
                                      <p:cBhvr>
                                        <p:cTn id="10" dur="500"/>
                                        <p:tgtEl>
                                          <p:spTgt spid="1269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26984"/>
                                        </p:tgtEl>
                                        <p:attrNameLst>
                                          <p:attrName>style.visibility</p:attrName>
                                        </p:attrNameLst>
                                      </p:cBhvr>
                                      <p:to>
                                        <p:strVal val="visible"/>
                                      </p:to>
                                    </p:set>
                                    <p:animEffect transition="in" filter="box(in)">
                                      <p:cBhvr>
                                        <p:cTn id="15" dur="500"/>
                                        <p:tgtEl>
                                          <p:spTgt spid="12698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6986"/>
                                        </p:tgtEl>
                                        <p:attrNameLst>
                                          <p:attrName>style.visibility</p:attrName>
                                        </p:attrNameLst>
                                      </p:cBhvr>
                                      <p:to>
                                        <p:strVal val="visible"/>
                                      </p:to>
                                    </p:set>
                                    <p:animEffect transition="in" filter="box(in)">
                                      <p:cBhvr>
                                        <p:cTn id="18" dur="500"/>
                                        <p:tgtEl>
                                          <p:spTgt spid="12698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26981"/>
                                        </p:tgtEl>
                                        <p:attrNameLst>
                                          <p:attrName>style.visibility</p:attrName>
                                        </p:attrNameLst>
                                      </p:cBhvr>
                                      <p:to>
                                        <p:strVal val="visible"/>
                                      </p:to>
                                    </p:set>
                                    <p:animEffect transition="in" filter="box(in)">
                                      <p:cBhvr>
                                        <p:cTn id="23" dur="500"/>
                                        <p:tgtEl>
                                          <p:spTgt spid="12698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26990"/>
                                        </p:tgtEl>
                                        <p:attrNameLst>
                                          <p:attrName>style.visibility</p:attrName>
                                        </p:attrNameLst>
                                      </p:cBhvr>
                                      <p:to>
                                        <p:strVal val="visible"/>
                                      </p:to>
                                    </p:set>
                                    <p:animEffect transition="in" filter="box(in)">
                                      <p:cBhvr>
                                        <p:cTn id="26" dur="500"/>
                                        <p:tgtEl>
                                          <p:spTgt spid="12699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26982"/>
                                        </p:tgtEl>
                                        <p:attrNameLst>
                                          <p:attrName>style.visibility</p:attrName>
                                        </p:attrNameLst>
                                      </p:cBhvr>
                                      <p:to>
                                        <p:strVal val="visible"/>
                                      </p:to>
                                    </p:set>
                                    <p:animEffect transition="in" filter="box(in)">
                                      <p:cBhvr>
                                        <p:cTn id="31" dur="500"/>
                                        <p:tgtEl>
                                          <p:spTgt spid="12698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26991"/>
                                        </p:tgtEl>
                                        <p:attrNameLst>
                                          <p:attrName>style.visibility</p:attrName>
                                        </p:attrNameLst>
                                      </p:cBhvr>
                                      <p:to>
                                        <p:strVal val="visible"/>
                                      </p:to>
                                    </p:set>
                                    <p:animEffect transition="in" filter="box(in)">
                                      <p:cBhvr>
                                        <p:cTn id="34" dur="500"/>
                                        <p:tgtEl>
                                          <p:spTgt spid="12699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126983"/>
                                        </p:tgtEl>
                                        <p:attrNameLst>
                                          <p:attrName>style.visibility</p:attrName>
                                        </p:attrNameLst>
                                      </p:cBhvr>
                                      <p:to>
                                        <p:strVal val="visible"/>
                                      </p:to>
                                    </p:set>
                                    <p:animEffect transition="in" filter="box(in)">
                                      <p:cBhvr>
                                        <p:cTn id="39" dur="500"/>
                                        <p:tgtEl>
                                          <p:spTgt spid="126983"/>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26988"/>
                                        </p:tgtEl>
                                        <p:attrNameLst>
                                          <p:attrName>style.visibility</p:attrName>
                                        </p:attrNameLst>
                                      </p:cBhvr>
                                      <p:to>
                                        <p:strVal val="visible"/>
                                      </p:to>
                                    </p:set>
                                    <p:animEffect transition="in" filter="box(in)">
                                      <p:cBhvr>
                                        <p:cTn id="42" dur="500"/>
                                        <p:tgtEl>
                                          <p:spTgt spid="12698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26985"/>
                                        </p:tgtEl>
                                        <p:attrNameLst>
                                          <p:attrName>style.visibility</p:attrName>
                                        </p:attrNameLst>
                                      </p:cBhvr>
                                      <p:to>
                                        <p:strVal val="visible"/>
                                      </p:to>
                                    </p:set>
                                    <p:animEffect transition="in" filter="box(in)">
                                      <p:cBhvr>
                                        <p:cTn id="47" dur="500"/>
                                        <p:tgtEl>
                                          <p:spTgt spid="126985"/>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26989"/>
                                        </p:tgtEl>
                                        <p:attrNameLst>
                                          <p:attrName>style.visibility</p:attrName>
                                        </p:attrNameLst>
                                      </p:cBhvr>
                                      <p:to>
                                        <p:strVal val="visible"/>
                                      </p:to>
                                    </p:set>
                                    <p:animEffect transition="in" filter="box(in)">
                                      <p:cBhvr>
                                        <p:cTn id="50" dur="500"/>
                                        <p:tgtEl>
                                          <p:spTgt spid="126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animBg="1"/>
      <p:bldP spid="126987" grpId="0" animBg="1"/>
      <p:bldP spid="126988" grpId="0" animBg="1"/>
      <p:bldP spid="126989" grpId="0" animBg="1"/>
      <p:bldP spid="126990" grpId="0" animBg="1"/>
      <p:bldP spid="126991" grpId="0" animBg="1"/>
    </p:bldLst>
  </p:timing>
</p:sld>
</file>

<file path=ppt/theme/theme1.xml><?xml version="1.0" encoding="utf-8"?>
<a:theme xmlns:a="http://schemas.openxmlformats.org/drawingml/2006/main" name="Ripple">
  <a:themeElements>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TotalTime>
  <Words>1823</Words>
  <Application>Microsoft Office PowerPoint</Application>
  <PresentationFormat>On-screen Show (4:3)</PresentationFormat>
  <Paragraphs>153</Paragraphs>
  <Slides>52</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1" baseType="lpstr">
      <vt:lpstr>Arial</vt:lpstr>
      <vt:lpstr>Wingdings</vt:lpstr>
      <vt:lpstr>Times New Roman</vt:lpstr>
      <vt:lpstr>VNI-Vari</vt:lpstr>
      <vt:lpstr>VNI Aptima</vt:lpstr>
      <vt:lpstr>Tahoma</vt:lpstr>
      <vt:lpstr>Ripple</vt:lpstr>
      <vt:lpstr>Default Design</vt:lpstr>
      <vt:lpstr>Microsoft Equation 3.0</vt:lpstr>
      <vt:lpstr>PowerPoint Presentation</vt:lpstr>
      <vt:lpstr>PowerPoint Presentation</vt:lpstr>
      <vt:lpstr>BÀI 3 CÁC QUỐC GIA CỔ ĐẠI PHƯƠNG ĐÔNG</vt:lpstr>
      <vt:lpstr>BÀI 3 CÁC QUỐC GIA CỔ ĐẠI PHƯƠNG ĐÔNG</vt:lpstr>
      <vt:lpstr>BÀI 3 CÁC QUỐC GIA CỔ ĐẠI PHƯƠNG ĐÔNG</vt:lpstr>
      <vt:lpstr>BÀI 3 CÁC QUỐC GIA CỔ ĐẠI PHƯƠNG ĐÔNG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164A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huynh duyen</cp:lastModifiedBy>
  <cp:revision>120</cp:revision>
  <dcterms:created xsi:type="dcterms:W3CDTF">2011-03-05T12:06:39Z</dcterms:created>
  <dcterms:modified xsi:type="dcterms:W3CDTF">2014-09-18T14:08:10Z</dcterms:modified>
</cp:coreProperties>
</file>